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55"/>
  </p:notesMasterIdLst>
  <p:sldIdLst>
    <p:sldId id="256" r:id="rId2"/>
    <p:sldId id="257" r:id="rId3"/>
    <p:sldId id="259" r:id="rId4"/>
    <p:sldId id="303" r:id="rId5"/>
    <p:sldId id="301" r:id="rId6"/>
    <p:sldId id="261" r:id="rId7"/>
    <p:sldId id="263" r:id="rId8"/>
    <p:sldId id="269" r:id="rId9"/>
    <p:sldId id="270" r:id="rId10"/>
    <p:sldId id="271" r:id="rId11"/>
    <p:sldId id="308" r:id="rId12"/>
    <p:sldId id="277" r:id="rId13"/>
    <p:sldId id="278" r:id="rId14"/>
    <p:sldId id="283" r:id="rId15"/>
    <p:sldId id="307" r:id="rId16"/>
    <p:sldId id="306" r:id="rId17"/>
    <p:sldId id="305" r:id="rId18"/>
    <p:sldId id="304" r:id="rId19"/>
    <p:sldId id="284" r:id="rId20"/>
    <p:sldId id="285" r:id="rId21"/>
    <p:sldId id="287" r:id="rId22"/>
    <p:sldId id="291" r:id="rId23"/>
    <p:sldId id="312" r:id="rId24"/>
    <p:sldId id="313" r:id="rId25"/>
    <p:sldId id="272" r:id="rId26"/>
    <p:sldId id="309" r:id="rId27"/>
    <p:sldId id="311" r:id="rId28"/>
    <p:sldId id="295" r:id="rId29"/>
    <p:sldId id="296" r:id="rId30"/>
    <p:sldId id="310" r:id="rId31"/>
    <p:sldId id="300" r:id="rId32"/>
    <p:sldId id="363" r:id="rId33"/>
    <p:sldId id="365" r:id="rId34"/>
    <p:sldId id="369" r:id="rId35"/>
    <p:sldId id="377" r:id="rId36"/>
    <p:sldId id="376" r:id="rId37"/>
    <p:sldId id="370" r:id="rId38"/>
    <p:sldId id="371" r:id="rId39"/>
    <p:sldId id="372" r:id="rId40"/>
    <p:sldId id="374" r:id="rId41"/>
    <p:sldId id="373" r:id="rId42"/>
    <p:sldId id="375" r:id="rId43"/>
    <p:sldId id="382" r:id="rId44"/>
    <p:sldId id="379" r:id="rId45"/>
    <p:sldId id="380" r:id="rId46"/>
    <p:sldId id="381" r:id="rId47"/>
    <p:sldId id="383" r:id="rId48"/>
    <p:sldId id="384" r:id="rId49"/>
    <p:sldId id="265" r:id="rId50"/>
    <p:sldId id="264" r:id="rId51"/>
    <p:sldId id="266" r:id="rId52"/>
    <p:sldId id="385" r:id="rId53"/>
    <p:sldId id="267" r:id="rId54"/>
  </p:sldIdLst>
  <p:sldSz cx="9144000" cy="5143500" type="screen16x9"/>
  <p:notesSz cx="6858000" cy="9144000"/>
  <p:embeddedFontLst>
    <p:embeddedFont>
      <p:font typeface="GT Eesti Pro Display" panose="00000500000000000000" pitchFamily="2" charset="0"/>
      <p:regular r:id="rId56"/>
    </p:embeddedFont>
    <p:embeddedFont>
      <p:font typeface="Lucida Console" panose="020B0609040504020204" pitchFamily="49" charset="0"/>
      <p:regular r:id="rId57"/>
    </p:embeddedFont>
    <p:embeddedFont>
      <p:font typeface="Nunito" panose="00000500000000000000" pitchFamily="2" charset="0"/>
      <p:regular r:id="rId58"/>
      <p:bold r:id="rId59"/>
      <p:italic r:id="rId60"/>
      <p:boldItalic r:id="rId61"/>
    </p:embeddedFont>
    <p:embeddedFont>
      <p:font typeface="Nunito ExtraLight" panose="00000300000000000000" pitchFamily="2" charset="0"/>
      <p:regular r:id="rId62"/>
      <p:bold r:id="rId63"/>
      <p:italic r:id="rId64"/>
      <p:boldItalic r:id="rId65"/>
    </p:embeddedFont>
    <p:embeddedFont>
      <p:font typeface="Nunito Light" panose="00000400000000000000" pitchFamily="2" charset="0"/>
      <p:regular r:id="rId66"/>
      <p:bold r:id="rId67"/>
      <p:italic r:id="rId68"/>
      <p:boldItalic r:id="rId69"/>
    </p:embeddedFont>
    <p:embeddedFont>
      <p:font typeface="Nunito SemiBold" panose="00000700000000000000" pitchFamily="2" charset="0"/>
      <p:regular r:id="rId70"/>
      <p:bold r:id="rId71"/>
      <p:italic r:id="rId72"/>
      <p:boldItalic r:id="rId7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1304CE8-3CB4-46A6-8C18-C45D8B7BB60E}">
  <a:tblStyle styleId="{71304CE8-3CB4-46A6-8C18-C45D8B7BB60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20" d="100"/>
          <a:sy n="120" d="100"/>
        </p:scale>
        <p:origin x="84" y="46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63" Type="http://schemas.openxmlformats.org/officeDocument/2006/relationships/font" Target="fonts/font8.fntdata"/><Relationship Id="rId68" Type="http://schemas.openxmlformats.org/officeDocument/2006/relationships/font" Target="fonts/font13.fntdata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font" Target="fonts/font1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3.fntdata"/><Relationship Id="rId66" Type="http://schemas.openxmlformats.org/officeDocument/2006/relationships/font" Target="fonts/font11.fntdata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2.fntdata"/><Relationship Id="rId61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5.fntdata"/><Relationship Id="rId65" Type="http://schemas.openxmlformats.org/officeDocument/2006/relationships/font" Target="fonts/font10.fntdata"/><Relationship Id="rId73" Type="http://schemas.openxmlformats.org/officeDocument/2006/relationships/font" Target="fonts/font1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1.fntdata"/><Relationship Id="rId64" Type="http://schemas.openxmlformats.org/officeDocument/2006/relationships/font" Target="fonts/font9.fntdata"/><Relationship Id="rId69" Type="http://schemas.openxmlformats.org/officeDocument/2006/relationships/font" Target="fonts/font14.fntdata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7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4.fntdata"/><Relationship Id="rId67" Type="http://schemas.openxmlformats.org/officeDocument/2006/relationships/font" Target="fonts/font12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7.fntdata"/><Relationship Id="rId70" Type="http://schemas.openxmlformats.org/officeDocument/2006/relationships/font" Target="fonts/font15.fntdata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9708763483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9708763483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96f0c1ff0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96f0c1ff0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54959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96f0c1ff09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96f0c1ff09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96f0c1ff09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96f0c1ff09_0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96ea503877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96ea503877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96ea503877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96ea503877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00622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96ea503877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96ea503877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45768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96ea503877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96ea503877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906208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96ea503877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96ea503877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26840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96ea503877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96ea503877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96f0c1ff0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96f0c1ff0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96ea503877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96ea503877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96ea503877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96ea503877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9585bd0cef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9585bd0cef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9585bd0cef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9585bd0cef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593398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9585bd0cef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9585bd0cef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9400164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9708763483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9708763483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96f0c1ff0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96f0c1ff0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615618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9585bd0cef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9585bd0cef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500379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9585bd0ce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9585bd0ce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9585bd0ce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9585bd0ce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96f0c1ff09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96f0c1ff09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96f0c1ff0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96f0c1ff0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127060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9585bd0cef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9585bd0cef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96f0c1ff09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96f0c1ff09_0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741830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96f0c1ff0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96f0c1ff0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46284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96f0c1ff09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96f0c1ff09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16585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96f0c1ff0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96f0c1ff0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125496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96f0c1ff09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96f0c1ff09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96f0c1ff09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96f0c1ff09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97363eb42c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97363eb42c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971275aa9b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971275aa9b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F72BF5-7377-4A2F-8407-CE024B4FD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E7493AB-2EDA-4E88-A883-A6F8CBA3FC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FC23B55-9B0A-4578-90B6-4809233FAE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BBB35-A5ED-46D3-9FD7-F83C7346F0D3}" type="datetimeFigureOut">
              <a:rPr lang="es-ES" smtClean="0"/>
              <a:t>31/10/2020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14D9E8A-28E1-4100-8918-2A7201C5D9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B027EC7-7DB9-45FD-BC6B-0B219BE04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B802E-B7E7-4F2A-9AB9-71D446E268C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468589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mailto:anderfernandezj@gmail.com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hyperlink" Target="https://anderfernandez.com/blog/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datmen.shinyapps.io/Datmen/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13" Type="http://schemas.openxmlformats.org/officeDocument/2006/relationships/image" Target="../media/image15.jpeg"/><Relationship Id="rId18" Type="http://schemas.openxmlformats.org/officeDocument/2006/relationships/image" Target="../media/image20.png"/><Relationship Id="rId3" Type="http://schemas.openxmlformats.org/officeDocument/2006/relationships/image" Target="../media/image5.png"/><Relationship Id="rId21" Type="http://schemas.openxmlformats.org/officeDocument/2006/relationships/image" Target="../media/image23.png"/><Relationship Id="rId7" Type="http://schemas.openxmlformats.org/officeDocument/2006/relationships/image" Target="../media/image9.jpeg"/><Relationship Id="rId12" Type="http://schemas.openxmlformats.org/officeDocument/2006/relationships/image" Target="../media/image14.jpeg"/><Relationship Id="rId17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8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jpeg"/><Relationship Id="rId11" Type="http://schemas.openxmlformats.org/officeDocument/2006/relationships/image" Target="../media/image13.jpeg"/><Relationship Id="rId24" Type="http://schemas.microsoft.com/office/2007/relationships/hdphoto" Target="../media/hdphoto1.wdp"/><Relationship Id="rId5" Type="http://schemas.openxmlformats.org/officeDocument/2006/relationships/image" Target="../media/image7.jpeg"/><Relationship Id="rId15" Type="http://schemas.openxmlformats.org/officeDocument/2006/relationships/image" Target="../media/image17.jpeg"/><Relationship Id="rId23" Type="http://schemas.openxmlformats.org/officeDocument/2006/relationships/image" Target="../media/image25.png"/><Relationship Id="rId10" Type="http://schemas.openxmlformats.org/officeDocument/2006/relationships/image" Target="../media/image12.jpeg"/><Relationship Id="rId19" Type="http://schemas.openxmlformats.org/officeDocument/2006/relationships/image" Target="../media/image21.jpe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Relationship Id="rId22" Type="http://schemas.openxmlformats.org/officeDocument/2006/relationships/image" Target="../media/image24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35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datmen.shinyapps.io/Datmen/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 dirty="0">
                <a:latin typeface="Nunito"/>
                <a:ea typeface="Nunito"/>
                <a:cs typeface="Nunito"/>
                <a:sym typeface="Nunito"/>
              </a:rPr>
              <a:t>Blablacar Case</a:t>
            </a:r>
            <a:endParaRPr b="1" dirty="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6" name="Google Shape;56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>
                <a:latin typeface="Nunito"/>
                <a:ea typeface="Nunito"/>
                <a:cs typeface="Nunito"/>
                <a:sym typeface="Nunito"/>
              </a:rPr>
              <a:t>F</a:t>
            </a:r>
            <a:r>
              <a:rPr lang="es" dirty="0">
                <a:latin typeface="Nunito"/>
                <a:ea typeface="Nunito"/>
                <a:cs typeface="Nunito"/>
                <a:sym typeface="Nunito"/>
              </a:rPr>
              <a:t>rom data to Business</a:t>
            </a:r>
            <a:endParaRPr dirty="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55" name="Google Shape;5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44868" y="4722171"/>
            <a:ext cx="1012095" cy="276756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406" y="4577590"/>
            <a:ext cx="1114152" cy="5659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7CF3CE54-5AE4-4D7A-8D37-BE1A89CD1F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11575" y="4775776"/>
            <a:ext cx="691275" cy="16954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Nunito SemiBold"/>
              <a:buChar char="●"/>
            </a:pPr>
            <a:r>
              <a:rPr lang="es" b="1" dirty="0">
                <a:latin typeface="Nunito"/>
                <a:ea typeface="Nunito"/>
                <a:cs typeface="Nunito"/>
                <a:sym typeface="Nunito"/>
              </a:rPr>
              <a:t>Date-related data:</a:t>
            </a:r>
            <a:endParaRPr b="1" dirty="0">
              <a:latin typeface="Nunito"/>
              <a:ea typeface="Nunito"/>
              <a:cs typeface="Nunito"/>
              <a:sym typeface="Nunito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Nunito SemiBold"/>
              <a:buChar char="○"/>
            </a:pPr>
            <a:r>
              <a:rPr lang="es" dirty="0">
                <a:latin typeface="Nunito"/>
                <a:ea typeface="Nunito"/>
                <a:cs typeface="Nunito"/>
                <a:sym typeface="Nunito"/>
              </a:rPr>
              <a:t>Basic Data: day of the week, month, week, year...</a:t>
            </a:r>
            <a:endParaRPr dirty="0">
              <a:latin typeface="Nunito"/>
              <a:ea typeface="Nunito"/>
              <a:cs typeface="Nunito"/>
              <a:sym typeface="Nunito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Nunito SemiBold"/>
              <a:buChar char="○"/>
            </a:pPr>
            <a:r>
              <a:rPr lang="es" dirty="0">
                <a:latin typeface="Nunito"/>
                <a:ea typeface="Nunito"/>
                <a:cs typeface="Nunito"/>
                <a:sym typeface="Nunito"/>
              </a:rPr>
              <a:t>External Data: Hollydays,  Holliday eves…</a:t>
            </a:r>
            <a:endParaRPr dirty="0">
              <a:latin typeface="Nunito"/>
              <a:ea typeface="Nunito"/>
              <a:cs typeface="Nunito"/>
              <a:sym typeface="Nunito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○"/>
            </a:pPr>
            <a:endParaRPr dirty="0">
              <a:latin typeface="Nunito"/>
              <a:ea typeface="Nunito"/>
              <a:cs typeface="Nunito"/>
              <a:sym typeface="Nunit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Nunito"/>
              <a:buChar char="●"/>
            </a:pPr>
            <a:r>
              <a:rPr lang="es" b="1" dirty="0">
                <a:latin typeface="Nunito"/>
                <a:ea typeface="Nunito"/>
                <a:cs typeface="Nunito"/>
                <a:sym typeface="Nunito"/>
              </a:rPr>
              <a:t>Trip Data</a:t>
            </a:r>
            <a:r>
              <a:rPr lang="es" dirty="0">
                <a:latin typeface="Nunito"/>
                <a:ea typeface="Nunito"/>
                <a:cs typeface="Nunito"/>
                <a:sym typeface="Nunito"/>
              </a:rPr>
              <a:t>:</a:t>
            </a:r>
            <a:endParaRPr dirty="0">
              <a:latin typeface="Nunito"/>
              <a:ea typeface="Nunito"/>
              <a:cs typeface="Nunito"/>
              <a:sym typeface="Nunito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○"/>
            </a:pPr>
            <a:r>
              <a:rPr lang="es" dirty="0">
                <a:latin typeface="Nunito"/>
                <a:ea typeface="Nunito"/>
                <a:cs typeface="Nunito"/>
                <a:sym typeface="Nunito"/>
              </a:rPr>
              <a:t>Population: province, Comunidad Autónoma, inhabitants…</a:t>
            </a:r>
            <a:endParaRPr dirty="0">
              <a:latin typeface="Nunito"/>
              <a:ea typeface="Nunito"/>
              <a:cs typeface="Nunito"/>
              <a:sym typeface="Nunito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○"/>
            </a:pPr>
            <a:r>
              <a:rPr lang="es" dirty="0">
                <a:latin typeface="Nunito"/>
                <a:ea typeface="Nunito"/>
                <a:cs typeface="Nunito"/>
                <a:sym typeface="Nunito"/>
              </a:rPr>
              <a:t>Geo: Coordinates, geometries</a:t>
            </a:r>
            <a:endParaRPr dirty="0">
              <a:latin typeface="Nunito"/>
              <a:ea typeface="Nunito"/>
              <a:cs typeface="Nunito"/>
              <a:sym typeface="Nunito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○"/>
            </a:pPr>
            <a:r>
              <a:rPr lang="es" dirty="0">
                <a:latin typeface="Nunito"/>
                <a:ea typeface="Nunito"/>
                <a:cs typeface="Nunito"/>
                <a:sym typeface="Nunito"/>
              </a:rPr>
              <a:t>Trips: distance, time...</a:t>
            </a:r>
            <a:endParaRPr dirty="0">
              <a:latin typeface="Nunito"/>
              <a:ea typeface="Nunito"/>
              <a:cs typeface="Nunito"/>
              <a:sym typeface="Nunito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○"/>
            </a:pPr>
            <a:endParaRPr dirty="0">
              <a:latin typeface="Nunito"/>
              <a:ea typeface="Nunito"/>
              <a:cs typeface="Nunito"/>
              <a:sym typeface="Nunit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Nunito"/>
              <a:buChar char="●"/>
            </a:pPr>
            <a:r>
              <a:rPr lang="es" b="1" dirty="0">
                <a:latin typeface="Nunito"/>
                <a:ea typeface="Nunito"/>
                <a:cs typeface="Nunito"/>
                <a:sym typeface="Nunito"/>
              </a:rPr>
              <a:t>New calculated data</a:t>
            </a:r>
            <a:r>
              <a:rPr lang="es" dirty="0">
                <a:latin typeface="Nunito"/>
                <a:ea typeface="Nunito"/>
                <a:cs typeface="Nunito"/>
                <a:sym typeface="Nunito"/>
              </a:rPr>
              <a:t> </a:t>
            </a:r>
            <a:endParaRPr dirty="0">
              <a:latin typeface="Nunito"/>
              <a:ea typeface="Nunito"/>
              <a:cs typeface="Nunito"/>
              <a:sym typeface="Nunito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○"/>
            </a:pPr>
            <a:r>
              <a:rPr lang="es" dirty="0">
                <a:latin typeface="Nunito"/>
                <a:ea typeface="Nunito"/>
                <a:cs typeface="Nunito"/>
                <a:sym typeface="Nunito"/>
              </a:rPr>
              <a:t>Route probability: total, by day, by day type</a:t>
            </a: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○"/>
            </a:pPr>
            <a:r>
              <a:rPr lang="es" dirty="0">
                <a:latin typeface="Nunito"/>
                <a:ea typeface="Nunito"/>
                <a:cs typeface="Nunito"/>
                <a:sym typeface="Nunito"/>
              </a:rPr>
              <a:t>Relative data: %confirmed trips, etc</a:t>
            </a:r>
            <a:endParaRPr dirty="0">
              <a:latin typeface="Nunito"/>
              <a:ea typeface="Nunito"/>
              <a:cs typeface="Nunito"/>
              <a:sym typeface="Nunito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○"/>
            </a:pPr>
            <a:endParaRPr dirty="0"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50" name="Google Shape;150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 dirty="0">
                <a:latin typeface="Nunito"/>
                <a:ea typeface="Nunito"/>
                <a:cs typeface="Nunito"/>
                <a:sym typeface="Nunito"/>
              </a:rPr>
              <a:t>Data enrichment</a:t>
            </a:r>
            <a:endParaRPr b="1" dirty="0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 dirty="0">
                <a:latin typeface="Nunito"/>
                <a:ea typeface="Nunito"/>
                <a:cs typeface="Nunito"/>
                <a:sym typeface="Nunito"/>
              </a:rPr>
              <a:t>Index</a:t>
            </a:r>
            <a:endParaRPr b="1" dirty="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3" name="Google Shape;63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Nunito"/>
              <a:buAutoNum type="arabicPeriod"/>
            </a:pPr>
            <a:r>
              <a:rPr lang="es" dirty="0">
                <a:latin typeface="Nunito ExtraLight"/>
                <a:sym typeface="Nunito"/>
              </a:rPr>
              <a:t>Presentation</a:t>
            </a:r>
            <a:endParaRPr dirty="0">
              <a:latin typeface="Nunito ExtraLight"/>
              <a:sym typeface="Nunito"/>
            </a:endParaRPr>
          </a:p>
          <a:p>
            <a:pPr>
              <a:buFont typeface="Nunito"/>
              <a:buAutoNum type="arabicPeriod"/>
            </a:pPr>
            <a:r>
              <a:rPr lang="es" dirty="0">
                <a:latin typeface="Nunito ExtraLight"/>
                <a:sym typeface="Nunito ExtraLight"/>
              </a:rPr>
              <a:t>Case Context</a:t>
            </a:r>
            <a:endParaRPr dirty="0">
              <a:latin typeface="Nunito ExtraLight"/>
              <a:sym typeface="Nunito ExtraLight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Nunito ExtraLight"/>
              <a:buAutoNum type="arabicPeriod"/>
            </a:pPr>
            <a:r>
              <a:rPr lang="es-ES" dirty="0" err="1">
                <a:latin typeface="Nunito"/>
                <a:sym typeface="Nunito ExtraLight"/>
              </a:rPr>
              <a:t>From</a:t>
            </a:r>
            <a:r>
              <a:rPr lang="es-ES" dirty="0">
                <a:latin typeface="Nunito"/>
                <a:sym typeface="Nunito ExtraLight"/>
              </a:rPr>
              <a:t> Data </a:t>
            </a:r>
            <a:r>
              <a:rPr lang="es-ES" dirty="0" err="1">
                <a:latin typeface="Nunito"/>
                <a:sym typeface="Nunito ExtraLight"/>
              </a:rPr>
              <a:t>to</a:t>
            </a:r>
            <a:r>
              <a:rPr lang="es-ES" dirty="0">
                <a:latin typeface="Nunito"/>
                <a:sym typeface="Nunito ExtraLight"/>
              </a:rPr>
              <a:t> Business</a:t>
            </a:r>
            <a:endParaRPr dirty="0">
              <a:latin typeface="Nunito"/>
              <a:sym typeface="Nunito ExtraLight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Nunito ExtraLight"/>
              <a:buAutoNum type="arabicPeriod"/>
            </a:pPr>
            <a:r>
              <a:rPr lang="es" dirty="0">
                <a:latin typeface="Nunito ExtraLight"/>
                <a:ea typeface="Nunito ExtraLight"/>
                <a:cs typeface="Nunito ExtraLight"/>
                <a:sym typeface="Nunito ExtraLight"/>
              </a:rPr>
              <a:t>Working with Geo Data</a:t>
            </a:r>
            <a:endParaRPr dirty="0">
              <a:latin typeface="Nunito ExtraLight"/>
              <a:ea typeface="Nunito ExtraLight"/>
              <a:cs typeface="Nunito ExtraLight"/>
              <a:sym typeface="Nunito ExtraLight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Nunito ExtraLight"/>
              <a:buAutoNum type="arabicPeriod"/>
            </a:pPr>
            <a:r>
              <a:rPr lang="es" dirty="0">
                <a:latin typeface="Nunito ExtraLight"/>
                <a:ea typeface="Nunito ExtraLight"/>
                <a:cs typeface="Nunito ExtraLight"/>
                <a:sym typeface="Nunito ExtraLight"/>
              </a:rPr>
              <a:t>Building a Shiny App</a:t>
            </a:r>
          </a:p>
          <a:p>
            <a:pPr>
              <a:buFont typeface="Nunito ExtraLight"/>
              <a:buAutoNum type="arabicPeriod"/>
            </a:pPr>
            <a:r>
              <a:rPr lang="en-US" dirty="0">
                <a:latin typeface="Nunito ExtraLight"/>
                <a:sym typeface="Nunito ExtraLight"/>
              </a:rPr>
              <a:t>Taking </a:t>
            </a:r>
            <a:r>
              <a:rPr lang="en-US" dirty="0" err="1">
                <a:latin typeface="Nunito ExtraLight"/>
                <a:sym typeface="Nunito ExtraLight"/>
              </a:rPr>
              <a:t>Blablacar</a:t>
            </a:r>
            <a:r>
              <a:rPr lang="en-US" dirty="0">
                <a:latin typeface="Nunito ExtraLight"/>
                <a:sym typeface="Nunito ExtraLight"/>
              </a:rPr>
              <a:t> to the next level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Nunito ExtraLight"/>
              <a:buAutoNum type="arabicPeriod"/>
            </a:pPr>
            <a:endParaRPr dirty="0">
              <a:latin typeface="Nunito ExtraLight"/>
              <a:ea typeface="Nunito ExtraLight"/>
              <a:cs typeface="Nunito ExtraLight"/>
              <a:sym typeface="Nunito ExtraLight"/>
            </a:endParaRPr>
          </a:p>
        </p:txBody>
      </p:sp>
    </p:spTree>
    <p:extLst>
      <p:ext uri="{BB962C8B-B14F-4D97-AF65-F5344CB8AC3E}">
        <p14:creationId xmlns:p14="http://schemas.microsoft.com/office/powerpoint/2010/main" val="22380744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4"/>
          <p:cNvSpPr txBox="1">
            <a:spLocks noGrp="1"/>
          </p:cNvSpPr>
          <p:nvPr>
            <p:ph type="title"/>
          </p:nvPr>
        </p:nvSpPr>
        <p:spPr>
          <a:xfrm>
            <a:off x="1270800" y="1483050"/>
            <a:ext cx="6602400" cy="217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latin typeface="Nunito Light"/>
                <a:ea typeface="Nunito Light"/>
                <a:cs typeface="Nunito Light"/>
                <a:sym typeface="Nunito Light"/>
              </a:rPr>
              <a:t>Know that we know what we have…</a:t>
            </a:r>
            <a:endParaRPr lang="es-ES" b="1" dirty="0"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ES" b="1" dirty="0"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5"/>
          <p:cNvSpPr txBox="1">
            <a:spLocks noGrp="1"/>
          </p:cNvSpPr>
          <p:nvPr>
            <p:ph type="title"/>
          </p:nvPr>
        </p:nvSpPr>
        <p:spPr>
          <a:xfrm>
            <a:off x="1270800" y="1483050"/>
            <a:ext cx="6602400" cy="217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latin typeface="Nunito Light"/>
                <a:ea typeface="Nunito Light"/>
                <a:cs typeface="Nunito Light"/>
                <a:sym typeface="Nunito Light"/>
              </a:rPr>
              <a:t>Know that we know what we have…</a:t>
            </a:r>
            <a:endParaRPr dirty="0">
              <a:latin typeface="Nunito Light"/>
              <a:ea typeface="Nunito Light"/>
              <a:cs typeface="Nunito Light"/>
              <a:sym typeface="Nunito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 dirty="0">
                <a:latin typeface="Nunito"/>
                <a:ea typeface="Nunito"/>
                <a:cs typeface="Nunito"/>
                <a:sym typeface="Nunito"/>
              </a:rPr>
              <a:t>¿What can we do to improve Blablacar’s business with this data?</a:t>
            </a:r>
            <a:endParaRPr b="1" dirty="0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 dirty="0">
                <a:latin typeface="Nunito"/>
                <a:ea typeface="Nunito"/>
                <a:cs typeface="Nunito"/>
                <a:sym typeface="Nunito"/>
              </a:rPr>
              <a:t>How can we earn more money?</a:t>
            </a:r>
            <a:endParaRPr b="1" dirty="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48" name="Google Shape;248;p40"/>
          <p:cNvSpPr txBox="1">
            <a:spLocks noGrp="1"/>
          </p:cNvSpPr>
          <p:nvPr>
            <p:ph type="body" idx="1"/>
          </p:nvPr>
        </p:nvSpPr>
        <p:spPr>
          <a:xfrm>
            <a:off x="991175" y="2324725"/>
            <a:ext cx="1476000" cy="78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500" b="1" dirty="0">
                <a:latin typeface="Nunito"/>
                <a:ea typeface="Nunito"/>
                <a:cs typeface="Nunito"/>
                <a:sym typeface="Nunito"/>
              </a:rPr>
              <a:t>Earn more money</a:t>
            </a:r>
          </a:p>
        </p:txBody>
      </p:sp>
      <p:cxnSp>
        <p:nvCxnSpPr>
          <p:cNvPr id="249" name="Google Shape;249;p40"/>
          <p:cNvCxnSpPr>
            <a:cxnSpLocks/>
          </p:cNvCxnSpPr>
          <p:nvPr/>
        </p:nvCxnSpPr>
        <p:spPr>
          <a:xfrm flipH="1">
            <a:off x="2221350" y="1892050"/>
            <a:ext cx="26700" cy="1431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40"/>
          <p:cNvSpPr txBox="1">
            <a:spLocks noGrp="1"/>
          </p:cNvSpPr>
          <p:nvPr>
            <p:ph type="body" idx="1"/>
          </p:nvPr>
        </p:nvSpPr>
        <p:spPr>
          <a:xfrm>
            <a:off x="2248050" y="3058725"/>
            <a:ext cx="1476000" cy="48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500" dirty="0">
                <a:latin typeface="Nunito"/>
                <a:ea typeface="Nunito"/>
                <a:cs typeface="Nunito"/>
                <a:sym typeface="Nunito"/>
              </a:rPr>
              <a:t>Reduce Costs</a:t>
            </a:r>
            <a:endParaRPr sz="1500" dirty="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47" name="Google Shape;247;p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 dirty="0">
                <a:latin typeface="Nunito"/>
                <a:ea typeface="Nunito"/>
                <a:cs typeface="Nunito"/>
                <a:sym typeface="Nunito"/>
              </a:rPr>
              <a:t>How can we earn more money?</a:t>
            </a:r>
            <a:endParaRPr b="1" dirty="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48" name="Google Shape;248;p40"/>
          <p:cNvSpPr txBox="1">
            <a:spLocks noGrp="1"/>
          </p:cNvSpPr>
          <p:nvPr>
            <p:ph type="body" idx="1"/>
          </p:nvPr>
        </p:nvSpPr>
        <p:spPr>
          <a:xfrm>
            <a:off x="991175" y="2324725"/>
            <a:ext cx="1476000" cy="78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500" b="1" dirty="0">
                <a:latin typeface="Nunito"/>
                <a:ea typeface="Nunito"/>
                <a:cs typeface="Nunito"/>
                <a:sym typeface="Nunito"/>
              </a:rPr>
              <a:t>Earn more money</a:t>
            </a:r>
          </a:p>
        </p:txBody>
      </p:sp>
      <p:cxnSp>
        <p:nvCxnSpPr>
          <p:cNvPr id="249" name="Google Shape;249;p40"/>
          <p:cNvCxnSpPr>
            <a:cxnSpLocks/>
          </p:cNvCxnSpPr>
          <p:nvPr/>
        </p:nvCxnSpPr>
        <p:spPr>
          <a:xfrm flipH="1">
            <a:off x="2221350" y="1892050"/>
            <a:ext cx="26700" cy="1431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0" name="Google Shape;250;p40"/>
          <p:cNvSpPr txBox="1">
            <a:spLocks noGrp="1"/>
          </p:cNvSpPr>
          <p:nvPr>
            <p:ph type="body" idx="1"/>
          </p:nvPr>
        </p:nvSpPr>
        <p:spPr>
          <a:xfrm>
            <a:off x="2248050" y="1577680"/>
            <a:ext cx="1476000" cy="78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500" dirty="0">
                <a:latin typeface="Nunito"/>
                <a:ea typeface="Nunito"/>
                <a:cs typeface="Nunito"/>
                <a:sym typeface="Nunito"/>
              </a:rPr>
              <a:t>Increase Income</a:t>
            </a:r>
            <a:endParaRPr sz="1500" dirty="0">
              <a:latin typeface="Nunito"/>
              <a:ea typeface="Nunito"/>
              <a:cs typeface="Nunito"/>
              <a:sym typeface="Nunito"/>
            </a:endParaRPr>
          </a:p>
        </p:txBody>
      </p:sp>
    </p:spTree>
    <p:extLst>
      <p:ext uri="{BB962C8B-B14F-4D97-AF65-F5344CB8AC3E}">
        <p14:creationId xmlns:p14="http://schemas.microsoft.com/office/powerpoint/2010/main" val="19374540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40"/>
          <p:cNvSpPr txBox="1">
            <a:spLocks noGrp="1"/>
          </p:cNvSpPr>
          <p:nvPr>
            <p:ph type="body" idx="1"/>
          </p:nvPr>
        </p:nvSpPr>
        <p:spPr>
          <a:xfrm>
            <a:off x="2248050" y="3058725"/>
            <a:ext cx="1476000" cy="48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500" dirty="0">
                <a:latin typeface="Nunito"/>
                <a:ea typeface="Nunito"/>
                <a:cs typeface="Nunito"/>
                <a:sym typeface="Nunito"/>
              </a:rPr>
              <a:t>Reduce Costs</a:t>
            </a:r>
            <a:endParaRPr sz="1500" dirty="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46" name="Google Shape;246;p40"/>
          <p:cNvSpPr txBox="1">
            <a:spLocks noGrp="1"/>
          </p:cNvSpPr>
          <p:nvPr>
            <p:ph type="body" idx="1"/>
          </p:nvPr>
        </p:nvSpPr>
        <p:spPr>
          <a:xfrm>
            <a:off x="311700" y="3852515"/>
            <a:ext cx="8520600" cy="110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500" dirty="0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rPr>
              <a:t>Note: Blablacar’s business model is to charge a 10-15% comission for each trip.</a:t>
            </a:r>
            <a:endParaRPr sz="1500" dirty="0">
              <a:solidFill>
                <a:srgbClr val="999999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47" name="Google Shape;247;p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 dirty="0">
                <a:latin typeface="Nunito"/>
                <a:ea typeface="Nunito"/>
                <a:cs typeface="Nunito"/>
                <a:sym typeface="Nunito"/>
              </a:rPr>
              <a:t>How can we earn more money?</a:t>
            </a:r>
            <a:endParaRPr b="1" dirty="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48" name="Google Shape;248;p40"/>
          <p:cNvSpPr txBox="1">
            <a:spLocks noGrp="1"/>
          </p:cNvSpPr>
          <p:nvPr>
            <p:ph type="body" idx="1"/>
          </p:nvPr>
        </p:nvSpPr>
        <p:spPr>
          <a:xfrm>
            <a:off x="991175" y="2324725"/>
            <a:ext cx="1476000" cy="78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500" b="1" dirty="0">
                <a:latin typeface="Nunito"/>
                <a:ea typeface="Nunito"/>
                <a:cs typeface="Nunito"/>
                <a:sym typeface="Nunito"/>
              </a:rPr>
              <a:t>Earn more money</a:t>
            </a:r>
          </a:p>
        </p:txBody>
      </p:sp>
      <p:cxnSp>
        <p:nvCxnSpPr>
          <p:cNvPr id="249" name="Google Shape;249;p40"/>
          <p:cNvCxnSpPr>
            <a:cxnSpLocks/>
          </p:cNvCxnSpPr>
          <p:nvPr/>
        </p:nvCxnSpPr>
        <p:spPr>
          <a:xfrm flipH="1">
            <a:off x="2221350" y="1892050"/>
            <a:ext cx="26700" cy="1431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0" name="Google Shape;250;p40"/>
          <p:cNvSpPr txBox="1">
            <a:spLocks noGrp="1"/>
          </p:cNvSpPr>
          <p:nvPr>
            <p:ph type="body" idx="1"/>
          </p:nvPr>
        </p:nvSpPr>
        <p:spPr>
          <a:xfrm>
            <a:off x="2248050" y="1577680"/>
            <a:ext cx="1476000" cy="78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500" dirty="0">
                <a:latin typeface="Nunito"/>
                <a:ea typeface="Nunito"/>
                <a:cs typeface="Nunito"/>
                <a:sym typeface="Nunito"/>
              </a:rPr>
              <a:t>Increase Income</a:t>
            </a:r>
            <a:endParaRPr sz="1500" dirty="0">
              <a:latin typeface="Nunito"/>
              <a:ea typeface="Nunito"/>
              <a:cs typeface="Nunito"/>
              <a:sym typeface="Nunito"/>
            </a:endParaRPr>
          </a:p>
        </p:txBody>
      </p:sp>
    </p:spTree>
    <p:extLst>
      <p:ext uri="{BB962C8B-B14F-4D97-AF65-F5344CB8AC3E}">
        <p14:creationId xmlns:p14="http://schemas.microsoft.com/office/powerpoint/2010/main" val="27095507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40"/>
          <p:cNvSpPr txBox="1">
            <a:spLocks noGrp="1"/>
          </p:cNvSpPr>
          <p:nvPr>
            <p:ph type="body" idx="1"/>
          </p:nvPr>
        </p:nvSpPr>
        <p:spPr>
          <a:xfrm>
            <a:off x="2248050" y="3058725"/>
            <a:ext cx="1476000" cy="48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500" dirty="0">
                <a:latin typeface="Nunito"/>
                <a:ea typeface="Nunito"/>
                <a:cs typeface="Nunito"/>
                <a:sym typeface="Nunito"/>
              </a:rPr>
              <a:t>Reduce Costs</a:t>
            </a:r>
            <a:endParaRPr sz="1500" dirty="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46" name="Google Shape;246;p40"/>
          <p:cNvSpPr txBox="1">
            <a:spLocks noGrp="1"/>
          </p:cNvSpPr>
          <p:nvPr>
            <p:ph type="body" idx="1"/>
          </p:nvPr>
        </p:nvSpPr>
        <p:spPr>
          <a:xfrm>
            <a:off x="311700" y="3852515"/>
            <a:ext cx="8520600" cy="110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500" dirty="0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rPr>
              <a:t>Note: Blablacar’s business model is to charge a 10-15% comission for each trip.</a:t>
            </a:r>
            <a:endParaRPr sz="1500" dirty="0">
              <a:solidFill>
                <a:srgbClr val="999999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47" name="Google Shape;247;p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 dirty="0">
                <a:latin typeface="Nunito"/>
                <a:ea typeface="Nunito"/>
                <a:cs typeface="Nunito"/>
                <a:sym typeface="Nunito"/>
              </a:rPr>
              <a:t>How can we earn more money?</a:t>
            </a:r>
            <a:endParaRPr b="1" dirty="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48" name="Google Shape;248;p40"/>
          <p:cNvSpPr txBox="1">
            <a:spLocks noGrp="1"/>
          </p:cNvSpPr>
          <p:nvPr>
            <p:ph type="body" idx="1"/>
          </p:nvPr>
        </p:nvSpPr>
        <p:spPr>
          <a:xfrm>
            <a:off x="991175" y="2324725"/>
            <a:ext cx="1476000" cy="78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500" b="1" dirty="0">
                <a:latin typeface="Nunito"/>
                <a:ea typeface="Nunito"/>
                <a:cs typeface="Nunito"/>
                <a:sym typeface="Nunito"/>
              </a:rPr>
              <a:t>Earn more money</a:t>
            </a:r>
          </a:p>
        </p:txBody>
      </p:sp>
      <p:cxnSp>
        <p:nvCxnSpPr>
          <p:cNvPr id="249" name="Google Shape;249;p40"/>
          <p:cNvCxnSpPr/>
          <p:nvPr/>
        </p:nvCxnSpPr>
        <p:spPr>
          <a:xfrm flipH="1">
            <a:off x="2221350" y="1892050"/>
            <a:ext cx="26700" cy="1431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0" name="Google Shape;250;p40"/>
          <p:cNvSpPr txBox="1">
            <a:spLocks noGrp="1"/>
          </p:cNvSpPr>
          <p:nvPr>
            <p:ph type="body" idx="1"/>
          </p:nvPr>
        </p:nvSpPr>
        <p:spPr>
          <a:xfrm>
            <a:off x="2248050" y="1577680"/>
            <a:ext cx="1476000" cy="78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500" dirty="0">
                <a:latin typeface="Nunito"/>
                <a:ea typeface="Nunito"/>
                <a:cs typeface="Nunito"/>
                <a:sym typeface="Nunito"/>
              </a:rPr>
              <a:t>Increase Income</a:t>
            </a:r>
            <a:endParaRPr sz="1500" dirty="0"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251" name="Google Shape;251;p40"/>
          <p:cNvCxnSpPr/>
          <p:nvPr/>
        </p:nvCxnSpPr>
        <p:spPr>
          <a:xfrm flipH="1">
            <a:off x="3510300" y="1531763"/>
            <a:ext cx="6300" cy="855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2" name="Google Shape;252;p40"/>
          <p:cNvSpPr txBox="1">
            <a:spLocks noGrp="1"/>
          </p:cNvSpPr>
          <p:nvPr>
            <p:ph type="body" idx="1"/>
          </p:nvPr>
        </p:nvSpPr>
        <p:spPr>
          <a:xfrm>
            <a:off x="3516600" y="1328120"/>
            <a:ext cx="1476000" cy="48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500" dirty="0">
                <a:latin typeface="Nunito"/>
                <a:ea typeface="Nunito"/>
                <a:cs typeface="Nunito"/>
                <a:sym typeface="Nunito"/>
              </a:rPr>
              <a:t>More Trips</a:t>
            </a:r>
            <a:endParaRPr sz="1500" dirty="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53" name="Google Shape;253;p40"/>
          <p:cNvSpPr txBox="1">
            <a:spLocks noGrp="1"/>
          </p:cNvSpPr>
          <p:nvPr>
            <p:ph type="body" idx="1"/>
          </p:nvPr>
        </p:nvSpPr>
        <p:spPr>
          <a:xfrm>
            <a:off x="3546775" y="1945120"/>
            <a:ext cx="1476000" cy="48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500" dirty="0">
                <a:latin typeface="Nunito"/>
                <a:ea typeface="Nunito"/>
                <a:cs typeface="Nunito"/>
                <a:sym typeface="Nunito"/>
              </a:rPr>
              <a:t>Longer Trips</a:t>
            </a:r>
            <a:endParaRPr sz="1500" dirty="0">
              <a:latin typeface="Nunito"/>
              <a:ea typeface="Nunito"/>
              <a:cs typeface="Nunito"/>
              <a:sym typeface="Nunito"/>
            </a:endParaRPr>
          </a:p>
        </p:txBody>
      </p:sp>
    </p:spTree>
    <p:extLst>
      <p:ext uri="{BB962C8B-B14F-4D97-AF65-F5344CB8AC3E}">
        <p14:creationId xmlns:p14="http://schemas.microsoft.com/office/powerpoint/2010/main" val="5482228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40"/>
          <p:cNvSpPr txBox="1">
            <a:spLocks noGrp="1"/>
          </p:cNvSpPr>
          <p:nvPr>
            <p:ph type="body" idx="1"/>
          </p:nvPr>
        </p:nvSpPr>
        <p:spPr>
          <a:xfrm>
            <a:off x="2248050" y="3058725"/>
            <a:ext cx="1476000" cy="48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500" dirty="0">
                <a:latin typeface="Nunito"/>
                <a:ea typeface="Nunito"/>
                <a:cs typeface="Nunito"/>
                <a:sym typeface="Nunito"/>
              </a:rPr>
              <a:t>Reduce Costs</a:t>
            </a:r>
            <a:endParaRPr sz="1500" dirty="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46" name="Google Shape;246;p40"/>
          <p:cNvSpPr txBox="1">
            <a:spLocks noGrp="1"/>
          </p:cNvSpPr>
          <p:nvPr>
            <p:ph type="body" idx="1"/>
          </p:nvPr>
        </p:nvSpPr>
        <p:spPr>
          <a:xfrm>
            <a:off x="311700" y="3852515"/>
            <a:ext cx="8520600" cy="110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500" dirty="0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rPr>
              <a:t>Note: Blablacar’s business model is to charge a 10-15% comission for each trip.</a:t>
            </a:r>
            <a:endParaRPr sz="1500" dirty="0">
              <a:solidFill>
                <a:srgbClr val="999999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47" name="Google Shape;247;p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 dirty="0">
                <a:latin typeface="Nunito"/>
                <a:ea typeface="Nunito"/>
                <a:cs typeface="Nunito"/>
                <a:sym typeface="Nunito"/>
              </a:rPr>
              <a:t>How can we earn more money?</a:t>
            </a:r>
            <a:endParaRPr b="1" dirty="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48" name="Google Shape;248;p40"/>
          <p:cNvSpPr txBox="1">
            <a:spLocks noGrp="1"/>
          </p:cNvSpPr>
          <p:nvPr>
            <p:ph type="body" idx="1"/>
          </p:nvPr>
        </p:nvSpPr>
        <p:spPr>
          <a:xfrm>
            <a:off x="991175" y="2324725"/>
            <a:ext cx="1476000" cy="78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500" b="1" dirty="0">
                <a:latin typeface="Nunito"/>
                <a:ea typeface="Nunito"/>
                <a:cs typeface="Nunito"/>
                <a:sym typeface="Nunito"/>
              </a:rPr>
              <a:t>Earn more money</a:t>
            </a:r>
          </a:p>
        </p:txBody>
      </p:sp>
      <p:cxnSp>
        <p:nvCxnSpPr>
          <p:cNvPr id="249" name="Google Shape;249;p40"/>
          <p:cNvCxnSpPr/>
          <p:nvPr/>
        </p:nvCxnSpPr>
        <p:spPr>
          <a:xfrm flipH="1">
            <a:off x="2221350" y="1892050"/>
            <a:ext cx="26700" cy="1431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0" name="Google Shape;250;p40"/>
          <p:cNvSpPr txBox="1">
            <a:spLocks noGrp="1"/>
          </p:cNvSpPr>
          <p:nvPr>
            <p:ph type="body" idx="1"/>
          </p:nvPr>
        </p:nvSpPr>
        <p:spPr>
          <a:xfrm>
            <a:off x="2248050" y="1577680"/>
            <a:ext cx="1476000" cy="78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500" dirty="0">
                <a:latin typeface="Nunito"/>
                <a:ea typeface="Nunito"/>
                <a:cs typeface="Nunito"/>
                <a:sym typeface="Nunito"/>
              </a:rPr>
              <a:t>Increase Income</a:t>
            </a:r>
            <a:endParaRPr sz="1500" dirty="0"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251" name="Google Shape;251;p40"/>
          <p:cNvCxnSpPr/>
          <p:nvPr/>
        </p:nvCxnSpPr>
        <p:spPr>
          <a:xfrm flipH="1">
            <a:off x="3510300" y="1531763"/>
            <a:ext cx="6300" cy="855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2" name="Google Shape;252;p40"/>
          <p:cNvSpPr txBox="1">
            <a:spLocks noGrp="1"/>
          </p:cNvSpPr>
          <p:nvPr>
            <p:ph type="body" idx="1"/>
          </p:nvPr>
        </p:nvSpPr>
        <p:spPr>
          <a:xfrm>
            <a:off x="3516600" y="1328120"/>
            <a:ext cx="1476000" cy="48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500" dirty="0">
                <a:latin typeface="Nunito"/>
                <a:ea typeface="Nunito"/>
                <a:cs typeface="Nunito"/>
                <a:sym typeface="Nunito"/>
              </a:rPr>
              <a:t>More Trips</a:t>
            </a:r>
            <a:endParaRPr sz="1500" dirty="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53" name="Google Shape;253;p40"/>
          <p:cNvSpPr txBox="1">
            <a:spLocks noGrp="1"/>
          </p:cNvSpPr>
          <p:nvPr>
            <p:ph type="body" idx="1"/>
          </p:nvPr>
        </p:nvSpPr>
        <p:spPr>
          <a:xfrm>
            <a:off x="3546775" y="1945120"/>
            <a:ext cx="1476000" cy="48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500" dirty="0">
                <a:latin typeface="Nunito"/>
                <a:ea typeface="Nunito"/>
                <a:cs typeface="Nunito"/>
                <a:sym typeface="Nunito"/>
              </a:rPr>
              <a:t>Longer Trips</a:t>
            </a:r>
            <a:endParaRPr sz="1500" dirty="0"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254" name="Google Shape;254;p40"/>
          <p:cNvCxnSpPr/>
          <p:nvPr/>
        </p:nvCxnSpPr>
        <p:spPr>
          <a:xfrm>
            <a:off x="4785150" y="1422963"/>
            <a:ext cx="0" cy="4266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5" name="Google Shape;255;p40"/>
          <p:cNvSpPr txBox="1">
            <a:spLocks noGrp="1"/>
          </p:cNvSpPr>
          <p:nvPr>
            <p:ph type="body" idx="1"/>
          </p:nvPr>
        </p:nvSpPr>
        <p:spPr>
          <a:xfrm>
            <a:off x="4785150" y="1219325"/>
            <a:ext cx="2640900" cy="48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500" dirty="0">
                <a:latin typeface="Nunito"/>
                <a:ea typeface="Nunito"/>
                <a:cs typeface="Nunito"/>
                <a:sym typeface="Nunito"/>
              </a:rPr>
              <a:t>Same people, more trips</a:t>
            </a:r>
            <a:endParaRPr sz="1500" dirty="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56" name="Google Shape;256;p40"/>
          <p:cNvSpPr txBox="1">
            <a:spLocks noGrp="1"/>
          </p:cNvSpPr>
          <p:nvPr>
            <p:ph type="body" idx="1"/>
          </p:nvPr>
        </p:nvSpPr>
        <p:spPr>
          <a:xfrm>
            <a:off x="4815325" y="1596192"/>
            <a:ext cx="3337500" cy="48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500" dirty="0">
                <a:latin typeface="Nunito"/>
                <a:ea typeface="Nunito"/>
                <a:cs typeface="Nunito"/>
                <a:sym typeface="Nunito"/>
              </a:rPr>
              <a:t>More people, same trips/person</a:t>
            </a:r>
            <a:endParaRPr sz="1500" dirty="0">
              <a:latin typeface="Nunito"/>
              <a:ea typeface="Nunito"/>
              <a:cs typeface="Nunito"/>
              <a:sym typeface="Nunito"/>
            </a:endParaRPr>
          </a:p>
        </p:txBody>
      </p:sp>
    </p:spTree>
    <p:extLst>
      <p:ext uri="{BB962C8B-B14F-4D97-AF65-F5344CB8AC3E}">
        <p14:creationId xmlns:p14="http://schemas.microsoft.com/office/powerpoint/2010/main" val="25253833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41"/>
          <p:cNvSpPr txBox="1">
            <a:spLocks noGrp="1"/>
          </p:cNvSpPr>
          <p:nvPr>
            <p:ph type="title"/>
          </p:nvPr>
        </p:nvSpPr>
        <p:spPr>
          <a:xfrm>
            <a:off x="975750" y="568650"/>
            <a:ext cx="7192500" cy="5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 dirty="0">
                <a:latin typeface="Nunito"/>
                <a:ea typeface="Nunito"/>
                <a:cs typeface="Nunito"/>
                <a:sym typeface="Nunito"/>
              </a:rPr>
              <a:t>Why do people don’t use Blablacar?</a:t>
            </a:r>
            <a:endParaRPr b="1" dirty="0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 dirty="0">
                <a:latin typeface="Nunito"/>
                <a:ea typeface="Nunito"/>
                <a:cs typeface="Nunito"/>
                <a:sym typeface="Nunito"/>
              </a:rPr>
              <a:t>Index</a:t>
            </a:r>
            <a:endParaRPr b="1" dirty="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3" name="Google Shape;63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Nunito"/>
              <a:buAutoNum type="arabicPeriod"/>
            </a:pPr>
            <a:r>
              <a:rPr lang="es" dirty="0">
                <a:latin typeface="Nunito"/>
                <a:ea typeface="Nunito"/>
                <a:cs typeface="Nunito"/>
                <a:sym typeface="Nunito"/>
              </a:rPr>
              <a:t>Presentation</a:t>
            </a:r>
            <a:endParaRPr dirty="0">
              <a:latin typeface="Nunito"/>
              <a:ea typeface="Nunito"/>
              <a:cs typeface="Nunito"/>
              <a:sym typeface="Nunit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Nunito ExtraLight"/>
              <a:buAutoNum type="arabicPeriod"/>
            </a:pPr>
            <a:r>
              <a:rPr lang="es" dirty="0">
                <a:latin typeface="Nunito ExtraLight"/>
                <a:ea typeface="Nunito ExtraLight"/>
                <a:cs typeface="Nunito ExtraLight"/>
                <a:sym typeface="Nunito ExtraLight"/>
              </a:rPr>
              <a:t>Case Context</a:t>
            </a:r>
            <a:endParaRPr dirty="0">
              <a:latin typeface="Nunito ExtraLight"/>
              <a:ea typeface="Nunito ExtraLight"/>
              <a:cs typeface="Nunito ExtraLight"/>
              <a:sym typeface="Nunito ExtraLight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Nunito ExtraLight"/>
              <a:buAutoNum type="arabicPeriod"/>
            </a:pPr>
            <a:r>
              <a:rPr lang="es-ES" dirty="0" err="1">
                <a:latin typeface="Nunito ExtraLight"/>
                <a:ea typeface="Nunito ExtraLight"/>
                <a:cs typeface="Nunito ExtraLight"/>
                <a:sym typeface="Nunito ExtraLight"/>
              </a:rPr>
              <a:t>From</a:t>
            </a:r>
            <a:r>
              <a:rPr lang="es-ES" dirty="0">
                <a:latin typeface="Nunito ExtraLight"/>
                <a:ea typeface="Nunito ExtraLight"/>
                <a:cs typeface="Nunito ExtraLight"/>
                <a:sym typeface="Nunito ExtraLight"/>
              </a:rPr>
              <a:t> Data </a:t>
            </a:r>
            <a:r>
              <a:rPr lang="es-ES" dirty="0" err="1">
                <a:latin typeface="Nunito ExtraLight"/>
                <a:ea typeface="Nunito ExtraLight"/>
                <a:cs typeface="Nunito ExtraLight"/>
                <a:sym typeface="Nunito ExtraLight"/>
              </a:rPr>
              <a:t>to</a:t>
            </a:r>
            <a:r>
              <a:rPr lang="es-ES" dirty="0">
                <a:latin typeface="Nunito ExtraLight"/>
                <a:ea typeface="Nunito ExtraLight"/>
                <a:cs typeface="Nunito ExtraLight"/>
                <a:sym typeface="Nunito ExtraLight"/>
              </a:rPr>
              <a:t> Business</a:t>
            </a:r>
            <a:endParaRPr dirty="0">
              <a:latin typeface="Nunito ExtraLight"/>
              <a:ea typeface="Nunito ExtraLight"/>
              <a:cs typeface="Nunito ExtraLight"/>
              <a:sym typeface="Nunito ExtraLight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Nunito ExtraLight"/>
              <a:buAutoNum type="arabicPeriod"/>
            </a:pPr>
            <a:r>
              <a:rPr lang="es" dirty="0">
                <a:latin typeface="Nunito ExtraLight"/>
                <a:ea typeface="Nunito ExtraLight"/>
                <a:cs typeface="Nunito ExtraLight"/>
                <a:sym typeface="Nunito ExtraLight"/>
              </a:rPr>
              <a:t>Working with Geo Data</a:t>
            </a:r>
            <a:endParaRPr dirty="0">
              <a:latin typeface="Nunito ExtraLight"/>
              <a:ea typeface="Nunito ExtraLight"/>
              <a:cs typeface="Nunito ExtraLight"/>
              <a:sym typeface="Nunito ExtraLight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Nunito ExtraLight"/>
              <a:buAutoNum type="arabicPeriod"/>
            </a:pPr>
            <a:r>
              <a:rPr lang="es" dirty="0">
                <a:latin typeface="Nunito ExtraLight"/>
                <a:ea typeface="Nunito ExtraLight"/>
                <a:cs typeface="Nunito ExtraLight"/>
                <a:sym typeface="Nunito ExtraLight"/>
              </a:rPr>
              <a:t>Building a Shiny App</a:t>
            </a:r>
          </a:p>
          <a:p>
            <a:pPr>
              <a:buFont typeface="Nunito ExtraLight"/>
              <a:buAutoNum type="arabicPeriod"/>
            </a:pPr>
            <a:r>
              <a:rPr lang="en-US" dirty="0">
                <a:latin typeface="Nunito ExtraLight"/>
                <a:sym typeface="Nunito ExtraLight"/>
              </a:rPr>
              <a:t>Taking </a:t>
            </a:r>
            <a:r>
              <a:rPr lang="en-US" dirty="0" err="1">
                <a:latin typeface="Nunito ExtraLight"/>
                <a:sym typeface="Nunito ExtraLight"/>
              </a:rPr>
              <a:t>Blablacar</a:t>
            </a:r>
            <a:r>
              <a:rPr lang="en-US" dirty="0">
                <a:latin typeface="Nunito ExtraLight"/>
                <a:sym typeface="Nunito ExtraLight"/>
              </a:rPr>
              <a:t> to the next level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Nunito ExtraLight"/>
              <a:buAutoNum type="arabicPeriod"/>
            </a:pPr>
            <a:endParaRPr dirty="0">
              <a:latin typeface="Nunito ExtraLight"/>
              <a:ea typeface="Nunito ExtraLight"/>
              <a:cs typeface="Nunito ExtraLight"/>
              <a:sym typeface="Nunito ExtraLigh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2"/>
          <p:cNvSpPr txBox="1">
            <a:spLocks noGrp="1"/>
          </p:cNvSpPr>
          <p:nvPr>
            <p:ph type="body" idx="1"/>
          </p:nvPr>
        </p:nvSpPr>
        <p:spPr>
          <a:xfrm>
            <a:off x="311700" y="1801200"/>
            <a:ext cx="42603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rgbClr val="CCCCCC"/>
                </a:solidFill>
                <a:latin typeface="Nunito"/>
                <a:sym typeface="Nunito"/>
              </a:rPr>
              <a:t>Safety</a:t>
            </a:r>
            <a:endParaRPr dirty="0">
              <a:solidFill>
                <a:srgbClr val="CCCCCC"/>
              </a:solidFill>
              <a:latin typeface="Nunito"/>
              <a:sym typeface="Nunito"/>
            </a:endParaRPr>
          </a:p>
          <a:p>
            <a:pPr marL="45720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s" dirty="0">
                <a:latin typeface="Nunito"/>
                <a:ea typeface="Nunito"/>
                <a:cs typeface="Nunito"/>
                <a:sym typeface="Nunito"/>
              </a:rPr>
              <a:t>There is not the route that I want</a:t>
            </a:r>
            <a:endParaRPr dirty="0">
              <a:latin typeface="Nunito"/>
              <a:ea typeface="Nunito"/>
              <a:cs typeface="Nunito"/>
              <a:sym typeface="Nunito"/>
            </a:endParaRPr>
          </a:p>
          <a:p>
            <a:pPr marL="45720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US" dirty="0">
                <a:latin typeface="Nunito"/>
                <a:ea typeface="Nunito"/>
                <a:cs typeface="Nunito"/>
                <a:sym typeface="Nunito"/>
              </a:rPr>
              <a:t>I can't plan the trip</a:t>
            </a:r>
            <a:endParaRPr dirty="0"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67" name="Google Shape;267;p42"/>
          <p:cNvSpPr txBox="1">
            <a:spLocks noGrp="1"/>
          </p:cNvSpPr>
          <p:nvPr>
            <p:ph type="body" idx="1"/>
          </p:nvPr>
        </p:nvSpPr>
        <p:spPr>
          <a:xfrm>
            <a:off x="4572000" y="1801200"/>
            <a:ext cx="42603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err="1">
                <a:latin typeface="Nunito"/>
                <a:ea typeface="Nunito"/>
                <a:cs typeface="Nunito"/>
                <a:sym typeface="Nunito"/>
              </a:rPr>
              <a:t>I’ve</a:t>
            </a:r>
            <a:r>
              <a:rPr lang="es-ES" dirty="0"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s-ES" dirty="0" err="1">
                <a:latin typeface="Nunito"/>
                <a:ea typeface="Nunito"/>
                <a:cs typeface="Nunito"/>
                <a:sym typeface="Nunito"/>
              </a:rPr>
              <a:t>never</a:t>
            </a:r>
            <a:r>
              <a:rPr lang="es-ES" dirty="0"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s-ES" dirty="0" err="1">
                <a:latin typeface="Nunito"/>
                <a:ea typeface="Nunito"/>
                <a:cs typeface="Nunito"/>
                <a:sym typeface="Nunito"/>
              </a:rPr>
              <a:t>think</a:t>
            </a:r>
            <a:r>
              <a:rPr lang="es-ES" dirty="0"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s-ES" dirty="0" err="1">
                <a:latin typeface="Nunito"/>
                <a:ea typeface="Nunito"/>
                <a:cs typeface="Nunito"/>
                <a:sym typeface="Nunito"/>
              </a:rPr>
              <a:t>about</a:t>
            </a:r>
            <a:r>
              <a:rPr lang="es-ES" dirty="0"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s-ES" dirty="0" err="1">
                <a:latin typeface="Nunito"/>
                <a:ea typeface="Nunito"/>
                <a:cs typeface="Nunito"/>
                <a:sym typeface="Nunito"/>
              </a:rPr>
              <a:t>it</a:t>
            </a:r>
            <a:endParaRPr dirty="0">
              <a:latin typeface="Nunito"/>
              <a:ea typeface="Nunito"/>
              <a:cs typeface="Nunito"/>
              <a:sym typeface="Nunito"/>
            </a:endParaRPr>
          </a:p>
          <a:p>
            <a:pPr marL="45720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s" dirty="0">
                <a:solidFill>
                  <a:srgbClr val="CCCCCC"/>
                </a:solidFill>
                <a:latin typeface="Nunito"/>
                <a:sym typeface="Nunito"/>
              </a:rPr>
              <a:t>Price</a:t>
            </a:r>
            <a:endParaRPr dirty="0">
              <a:solidFill>
                <a:srgbClr val="CCCCCC"/>
              </a:solidFill>
              <a:latin typeface="Nunito"/>
              <a:sym typeface="Nunito"/>
            </a:endParaRPr>
          </a:p>
          <a:p>
            <a:pPr marL="45720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s-ES" dirty="0" err="1">
                <a:solidFill>
                  <a:srgbClr val="CCCCCC"/>
                </a:solidFill>
                <a:latin typeface="Nunito"/>
                <a:sym typeface="Nunito"/>
              </a:rPr>
              <a:t>I’m</a:t>
            </a:r>
            <a:r>
              <a:rPr lang="es-ES" dirty="0">
                <a:solidFill>
                  <a:srgbClr val="CCCCCC"/>
                </a:solidFill>
                <a:latin typeface="Nunito"/>
                <a:sym typeface="Nunito"/>
              </a:rPr>
              <a:t> a </a:t>
            </a:r>
            <a:r>
              <a:rPr lang="es-ES" dirty="0" err="1">
                <a:solidFill>
                  <a:srgbClr val="CCCCCC"/>
                </a:solidFill>
                <a:latin typeface="Nunito"/>
                <a:sym typeface="Nunito"/>
              </a:rPr>
              <a:t>shameful</a:t>
            </a:r>
            <a:r>
              <a:rPr lang="es-ES" dirty="0">
                <a:solidFill>
                  <a:srgbClr val="CCCCCC"/>
                </a:solidFill>
                <a:latin typeface="Nunito"/>
                <a:sym typeface="Nunito"/>
              </a:rPr>
              <a:t> </a:t>
            </a:r>
            <a:r>
              <a:rPr lang="es-ES" dirty="0" err="1">
                <a:solidFill>
                  <a:srgbClr val="CCCCCC"/>
                </a:solidFill>
                <a:latin typeface="Nunito"/>
                <a:sym typeface="Nunito"/>
              </a:rPr>
              <a:t>person</a:t>
            </a:r>
            <a:endParaRPr dirty="0">
              <a:solidFill>
                <a:srgbClr val="CCCCCC"/>
              </a:solidFill>
              <a:latin typeface="Nunito"/>
              <a:sym typeface="Nunito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>
              <a:latin typeface="Nunito SemiBold"/>
              <a:ea typeface="Nunito SemiBold"/>
              <a:cs typeface="Nunito SemiBold"/>
              <a:sym typeface="Nunito SemiBold"/>
            </a:endParaRPr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endParaRPr dirty="0">
              <a:latin typeface="Nunito SemiBold"/>
              <a:ea typeface="Nunito SemiBold"/>
              <a:cs typeface="Nunito SemiBold"/>
              <a:sym typeface="Nunito SemiBold"/>
            </a:endParaRPr>
          </a:p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endParaRPr dirty="0">
              <a:latin typeface="Nunito SemiBold"/>
              <a:ea typeface="Nunito SemiBold"/>
              <a:cs typeface="Nunito SemiBold"/>
              <a:sym typeface="Nunito SemiBold"/>
            </a:endParaRPr>
          </a:p>
        </p:txBody>
      </p:sp>
      <p:sp>
        <p:nvSpPr>
          <p:cNvPr id="268" name="Google Shape;268;p42"/>
          <p:cNvSpPr txBox="1">
            <a:spLocks noGrp="1"/>
          </p:cNvSpPr>
          <p:nvPr>
            <p:ph type="title"/>
          </p:nvPr>
        </p:nvSpPr>
        <p:spPr>
          <a:xfrm>
            <a:off x="975750" y="568650"/>
            <a:ext cx="7192500" cy="5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 dirty="0">
                <a:latin typeface="Nunito"/>
                <a:ea typeface="Nunito"/>
                <a:cs typeface="Nunito"/>
                <a:sym typeface="Nunito"/>
              </a:rPr>
              <a:t>Why do people don’t use Blablacar?</a:t>
            </a:r>
            <a:endParaRPr b="1" dirty="0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0" name="Google Shape;280;p44"/>
          <p:cNvGraphicFramePr/>
          <p:nvPr>
            <p:extLst>
              <p:ext uri="{D42A27DB-BD31-4B8C-83A1-F6EECF244321}">
                <p14:modId xmlns:p14="http://schemas.microsoft.com/office/powerpoint/2010/main" val="3183475231"/>
              </p:ext>
            </p:extLst>
          </p:nvPr>
        </p:nvGraphicFramePr>
        <p:xfrm>
          <a:off x="456600" y="1360000"/>
          <a:ext cx="8121400" cy="2997969"/>
        </p:xfrm>
        <a:graphic>
          <a:graphicData uri="http://schemas.openxmlformats.org/drawingml/2006/table">
            <a:tbl>
              <a:tblPr>
                <a:noFill/>
                <a:tableStyleId>{71304CE8-3CB4-46A6-8C18-C45D8B7BB60E}</a:tableStyleId>
              </a:tblPr>
              <a:tblGrid>
                <a:gridCol w="4060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0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800" b="1" dirty="0">
                          <a:latin typeface="Nunito"/>
                          <a:ea typeface="Nunito"/>
                          <a:cs typeface="Nunito"/>
                          <a:sym typeface="Nunito"/>
                        </a:rPr>
                        <a:t>Problem</a:t>
                      </a:r>
                      <a:endParaRPr sz="1800" b="1" dirty="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800" b="1" dirty="0">
                          <a:latin typeface="Nunito"/>
                          <a:ea typeface="Nunito"/>
                          <a:cs typeface="Nunito"/>
                          <a:sym typeface="Nunito"/>
                        </a:rPr>
                        <a:t>Solution</a:t>
                      </a:r>
                      <a:endParaRPr sz="1800" b="1" dirty="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800" dirty="0">
                          <a:solidFill>
                            <a:schemeClr val="dk2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There is not the route that I want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800" dirty="0">
                          <a:solidFill>
                            <a:schemeClr val="dk2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Expand routes by creating connections to be able to go further.</a:t>
                      </a:r>
                      <a:endParaRPr sz="1800" dirty="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800" dirty="0">
                          <a:solidFill>
                            <a:schemeClr val="dk2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I can't plan the trip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solidFill>
                            <a:schemeClr val="dk2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Obtain the probability of a trip on a given day.</a:t>
                      </a:r>
                      <a:endParaRPr sz="1800" dirty="0">
                        <a:solidFill>
                          <a:schemeClr val="dk2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800" dirty="0">
                          <a:solidFill>
                            <a:schemeClr val="dk2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I’ve never think about it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solidFill>
                            <a:schemeClr val="dk2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Know the penetration of </a:t>
                      </a:r>
                      <a:r>
                        <a:rPr lang="en-US" sz="1800" dirty="0" err="1">
                          <a:solidFill>
                            <a:schemeClr val="dk2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Blablacar</a:t>
                      </a:r>
                      <a:r>
                        <a:rPr lang="en-US" sz="1800" dirty="0">
                          <a:solidFill>
                            <a:schemeClr val="dk2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 by localities to know strong and weak regions.</a:t>
                      </a:r>
                      <a:endParaRPr sz="1800" dirty="0">
                        <a:solidFill>
                          <a:schemeClr val="dk2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81" name="Google Shape;281;p4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 dirty="0">
                <a:latin typeface="Nunito"/>
                <a:ea typeface="Nunito"/>
                <a:cs typeface="Nunito"/>
                <a:sym typeface="Nunito"/>
              </a:rPr>
              <a:t>All problem has a solution</a:t>
            </a:r>
            <a:endParaRPr b="1" dirty="0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68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Font typeface="+mj-lt"/>
              <a:buAutoNum type="arabicPeriod"/>
            </a:pPr>
            <a:r>
              <a:rPr lang="es" b="1" dirty="0">
                <a:latin typeface="Nunito"/>
                <a:ea typeface="Nunito"/>
                <a:cs typeface="Nunito"/>
                <a:sym typeface="Nunito"/>
              </a:rPr>
              <a:t>Ir más lejos</a:t>
            </a:r>
            <a:r>
              <a:rPr lang="es" dirty="0">
                <a:latin typeface="Nunito"/>
                <a:ea typeface="Nunito"/>
                <a:cs typeface="Nunito"/>
                <a:sym typeface="Nunito"/>
              </a:rPr>
              <a:t>: a new service that (1) predicts the probability of that trip to happen and (2) finds a short and highly probable alternative.</a:t>
            </a:r>
            <a:endParaRPr dirty="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04" name="Google Shape;304;p4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 dirty="0">
                <a:latin typeface="Nunito"/>
                <a:ea typeface="Nunito"/>
                <a:cs typeface="Nunito"/>
                <a:sym typeface="Nunito"/>
              </a:rPr>
              <a:t>Our Idea</a:t>
            </a:r>
            <a:endParaRPr b="1" dirty="0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68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Font typeface="+mj-lt"/>
              <a:buAutoNum type="arabicPeriod"/>
            </a:pPr>
            <a:r>
              <a:rPr lang="es" b="1" dirty="0">
                <a:latin typeface="Nunito"/>
                <a:ea typeface="Nunito"/>
                <a:cs typeface="Nunito"/>
                <a:sym typeface="Nunito"/>
              </a:rPr>
              <a:t>Ir más lejos</a:t>
            </a:r>
            <a:r>
              <a:rPr lang="es" dirty="0">
                <a:latin typeface="Nunito"/>
                <a:ea typeface="Nunito"/>
                <a:cs typeface="Nunito"/>
                <a:sym typeface="Nunito"/>
              </a:rPr>
              <a:t>: a new service that (1) predicts the probability of that trip to happen and (2) finds a short and highly probable alternative.</a:t>
            </a:r>
            <a:endParaRPr dirty="0">
              <a:latin typeface="Nunito"/>
              <a:ea typeface="Nunito"/>
              <a:cs typeface="Nunito"/>
              <a:sym typeface="Nunit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+mj-lt"/>
              <a:buAutoNum type="arabicPeriod"/>
            </a:pPr>
            <a:r>
              <a:rPr lang="es" b="1" dirty="0">
                <a:latin typeface="Nunito"/>
                <a:ea typeface="Nunito"/>
                <a:cs typeface="Nunito"/>
                <a:sym typeface="Nunito"/>
              </a:rPr>
              <a:t>Ir a más gente</a:t>
            </a:r>
            <a:r>
              <a:rPr lang="es" dirty="0">
                <a:latin typeface="Nunito"/>
                <a:ea typeface="Nunito"/>
                <a:cs typeface="Nunito"/>
                <a:sym typeface="Nunito"/>
              </a:rPr>
              <a:t>: a responsive dashboard  showing the use of Blablacar in different provinces and the municipalities within this provinces.</a:t>
            </a:r>
          </a:p>
        </p:txBody>
      </p:sp>
      <p:sp>
        <p:nvSpPr>
          <p:cNvPr id="304" name="Google Shape;304;p4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 dirty="0">
                <a:latin typeface="Nunito"/>
                <a:ea typeface="Nunito"/>
                <a:cs typeface="Nunito"/>
                <a:sym typeface="Nunito"/>
              </a:rPr>
              <a:t>Our Idea</a:t>
            </a:r>
            <a:endParaRPr b="1" dirty="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D1437522-1ADB-4EB6-945E-2DF929DA2713}"/>
              </a:ext>
            </a:extLst>
          </p:cNvPr>
          <p:cNvSpPr/>
          <p:nvPr/>
        </p:nvSpPr>
        <p:spPr>
          <a:xfrm>
            <a:off x="-92098" y="1236742"/>
            <a:ext cx="9282147" cy="869149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588067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68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Font typeface="+mj-lt"/>
              <a:buAutoNum type="arabicPeriod"/>
            </a:pPr>
            <a:r>
              <a:rPr lang="es" b="1" dirty="0">
                <a:latin typeface="Nunito"/>
                <a:ea typeface="Nunito"/>
                <a:cs typeface="Nunito"/>
                <a:sym typeface="Nunito"/>
              </a:rPr>
              <a:t>Ir más lejos</a:t>
            </a:r>
            <a:r>
              <a:rPr lang="es" dirty="0">
                <a:latin typeface="Nunito"/>
                <a:ea typeface="Nunito"/>
                <a:cs typeface="Nunito"/>
                <a:sym typeface="Nunito"/>
              </a:rPr>
              <a:t>: a new service that (1) predicts the probability of that trip to happen and (2) finds a short and highly probable alternative.</a:t>
            </a:r>
            <a:endParaRPr dirty="0">
              <a:latin typeface="Nunito"/>
              <a:ea typeface="Nunito"/>
              <a:cs typeface="Nunito"/>
              <a:sym typeface="Nunit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+mj-lt"/>
              <a:buAutoNum type="arabicPeriod"/>
            </a:pPr>
            <a:r>
              <a:rPr lang="es" b="1" dirty="0">
                <a:latin typeface="Nunito"/>
                <a:ea typeface="Nunito"/>
                <a:cs typeface="Nunito"/>
                <a:sym typeface="Nunito"/>
              </a:rPr>
              <a:t>Ir a más gente</a:t>
            </a:r>
            <a:r>
              <a:rPr lang="es" dirty="0">
                <a:latin typeface="Nunito"/>
                <a:ea typeface="Nunito"/>
                <a:cs typeface="Nunito"/>
                <a:sym typeface="Nunito"/>
              </a:rPr>
              <a:t>: a responsive dashboard  showing the use of Blablacar in different provinces and the municipalities within this provinces.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+mj-lt"/>
              <a:buAutoNum type="arabicPeriod"/>
            </a:pPr>
            <a:r>
              <a:rPr lang="es" b="1" dirty="0">
                <a:latin typeface="Nunito"/>
                <a:sym typeface="Nunito"/>
              </a:rPr>
              <a:t>Cuidando el planeta</a:t>
            </a:r>
            <a:r>
              <a:rPr lang="es" dirty="0">
                <a:latin typeface="Nunito"/>
                <a:ea typeface="Nunito"/>
                <a:cs typeface="Nunito"/>
                <a:sym typeface="Nunito"/>
              </a:rPr>
              <a:t>: a dashboard showing the saving in the environmental impact thanks to Blablacar in each municipality.</a:t>
            </a:r>
            <a:endParaRPr dirty="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04" name="Google Shape;304;p4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 dirty="0">
                <a:latin typeface="Nunito"/>
                <a:ea typeface="Nunito"/>
                <a:cs typeface="Nunito"/>
                <a:sym typeface="Nunito"/>
              </a:rPr>
              <a:t>Our Idea</a:t>
            </a:r>
            <a:endParaRPr b="1" dirty="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202DC40A-4BDB-4B00-8A3C-EDFBFB74DB28}"/>
              </a:ext>
            </a:extLst>
          </p:cNvPr>
          <p:cNvSpPr/>
          <p:nvPr/>
        </p:nvSpPr>
        <p:spPr>
          <a:xfrm>
            <a:off x="-92098" y="1236742"/>
            <a:ext cx="9282147" cy="1447252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458643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latin typeface="Nunito"/>
                <a:ea typeface="Nunito"/>
                <a:cs typeface="Nunito"/>
                <a:sym typeface="Nunito"/>
              </a:rPr>
              <a:t>Flujo de datos</a:t>
            </a:r>
            <a:endParaRPr b="1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56" name="Google Shape;15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4275" y="1077125"/>
            <a:ext cx="7181750" cy="3941850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9"/>
          <p:cNvSpPr/>
          <p:nvPr/>
        </p:nvSpPr>
        <p:spPr>
          <a:xfrm>
            <a:off x="776525" y="2622200"/>
            <a:ext cx="1728300" cy="20751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29"/>
          <p:cNvSpPr/>
          <p:nvPr/>
        </p:nvSpPr>
        <p:spPr>
          <a:xfrm>
            <a:off x="4906025" y="4123150"/>
            <a:ext cx="1680600" cy="3339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29"/>
          <p:cNvSpPr/>
          <p:nvPr/>
        </p:nvSpPr>
        <p:spPr>
          <a:xfrm>
            <a:off x="7240050" y="1634650"/>
            <a:ext cx="693000" cy="3339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29"/>
          <p:cNvSpPr/>
          <p:nvPr/>
        </p:nvSpPr>
        <p:spPr>
          <a:xfrm>
            <a:off x="4855925" y="1634650"/>
            <a:ext cx="693000" cy="3339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29"/>
          <p:cNvSpPr/>
          <p:nvPr/>
        </p:nvSpPr>
        <p:spPr>
          <a:xfrm>
            <a:off x="1250525" y="1634650"/>
            <a:ext cx="693000" cy="3339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29"/>
          <p:cNvSpPr txBox="1"/>
          <p:nvPr/>
        </p:nvSpPr>
        <p:spPr>
          <a:xfrm>
            <a:off x="878825" y="1238125"/>
            <a:ext cx="1064700" cy="3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Origen</a:t>
            </a:r>
            <a:endParaRPr/>
          </a:p>
        </p:txBody>
      </p:sp>
      <p:sp>
        <p:nvSpPr>
          <p:cNvPr id="163" name="Google Shape;163;p29"/>
          <p:cNvSpPr txBox="1"/>
          <p:nvPr/>
        </p:nvSpPr>
        <p:spPr>
          <a:xfrm>
            <a:off x="477975" y="2288300"/>
            <a:ext cx="1465500" cy="3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Datos externos</a:t>
            </a:r>
            <a:endParaRPr/>
          </a:p>
        </p:txBody>
      </p:sp>
      <p:sp>
        <p:nvSpPr>
          <p:cNvPr id="164" name="Google Shape;164;p29"/>
          <p:cNvSpPr txBox="1"/>
          <p:nvPr/>
        </p:nvSpPr>
        <p:spPr>
          <a:xfrm>
            <a:off x="4670075" y="1238125"/>
            <a:ext cx="1064700" cy="3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Df objetivo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 dirty="0">
                <a:latin typeface="Nunito"/>
                <a:ea typeface="Nunito"/>
                <a:cs typeface="Nunito"/>
                <a:sym typeface="Nunito"/>
              </a:rPr>
              <a:t>Index</a:t>
            </a:r>
            <a:endParaRPr b="1" dirty="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3" name="Google Shape;63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Nunito"/>
              <a:buAutoNum type="arabicPeriod"/>
            </a:pPr>
            <a:r>
              <a:rPr lang="es" dirty="0">
                <a:latin typeface="Nunito ExtraLight"/>
                <a:sym typeface="Nunito"/>
              </a:rPr>
              <a:t>Presentation</a:t>
            </a:r>
            <a:endParaRPr dirty="0">
              <a:latin typeface="Nunito ExtraLight"/>
              <a:sym typeface="Nunito"/>
            </a:endParaRPr>
          </a:p>
          <a:p>
            <a:pPr>
              <a:buFont typeface="Nunito"/>
              <a:buAutoNum type="arabicPeriod"/>
            </a:pPr>
            <a:r>
              <a:rPr lang="es" dirty="0">
                <a:latin typeface="Nunito ExtraLight"/>
                <a:sym typeface="Nunito ExtraLight"/>
              </a:rPr>
              <a:t>Case Context</a:t>
            </a:r>
            <a:endParaRPr dirty="0">
              <a:latin typeface="Nunito ExtraLight"/>
              <a:sym typeface="Nunito ExtraLight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Nunito ExtraLight"/>
              <a:buAutoNum type="arabicPeriod"/>
            </a:pPr>
            <a:r>
              <a:rPr lang="es-ES" dirty="0" err="1">
                <a:latin typeface="Nunito ExtraLight"/>
                <a:ea typeface="Nunito ExtraLight"/>
                <a:cs typeface="Nunito ExtraLight"/>
                <a:sym typeface="Nunito ExtraLight"/>
              </a:rPr>
              <a:t>From</a:t>
            </a:r>
            <a:r>
              <a:rPr lang="es-ES" dirty="0">
                <a:latin typeface="Nunito ExtraLight"/>
                <a:ea typeface="Nunito ExtraLight"/>
                <a:cs typeface="Nunito ExtraLight"/>
                <a:sym typeface="Nunito ExtraLight"/>
              </a:rPr>
              <a:t> Data </a:t>
            </a:r>
            <a:r>
              <a:rPr lang="es-ES" dirty="0" err="1">
                <a:latin typeface="Nunito ExtraLight"/>
                <a:ea typeface="Nunito ExtraLight"/>
                <a:cs typeface="Nunito ExtraLight"/>
                <a:sym typeface="Nunito ExtraLight"/>
              </a:rPr>
              <a:t>to</a:t>
            </a:r>
            <a:r>
              <a:rPr lang="es-ES" dirty="0">
                <a:latin typeface="Nunito ExtraLight"/>
                <a:ea typeface="Nunito ExtraLight"/>
                <a:cs typeface="Nunito ExtraLight"/>
                <a:sym typeface="Nunito ExtraLight"/>
              </a:rPr>
              <a:t> Business</a:t>
            </a:r>
            <a:endParaRPr dirty="0">
              <a:latin typeface="Nunito ExtraLight"/>
              <a:ea typeface="Nunito ExtraLight"/>
              <a:cs typeface="Nunito ExtraLight"/>
              <a:sym typeface="Nunito ExtraLight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Nunito ExtraLight"/>
              <a:buAutoNum type="arabicPeriod"/>
            </a:pPr>
            <a:r>
              <a:rPr lang="es" dirty="0">
                <a:latin typeface="Nunito"/>
                <a:sym typeface="Nunito ExtraLight"/>
              </a:rPr>
              <a:t>Working with Geo Data</a:t>
            </a:r>
            <a:endParaRPr dirty="0">
              <a:latin typeface="Nunito"/>
              <a:sym typeface="Nunito ExtraLight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Nunito ExtraLight"/>
              <a:buAutoNum type="arabicPeriod"/>
            </a:pPr>
            <a:r>
              <a:rPr lang="es" dirty="0">
                <a:latin typeface="Nunito ExtraLight"/>
                <a:ea typeface="Nunito ExtraLight"/>
                <a:cs typeface="Nunito ExtraLight"/>
                <a:sym typeface="Nunito ExtraLight"/>
              </a:rPr>
              <a:t>Building a Shiny App</a:t>
            </a:r>
          </a:p>
          <a:p>
            <a:pPr>
              <a:buFont typeface="Nunito ExtraLight"/>
              <a:buAutoNum type="arabicPeriod"/>
            </a:pPr>
            <a:r>
              <a:rPr lang="en-US" dirty="0">
                <a:latin typeface="Nunito ExtraLight"/>
                <a:sym typeface="Nunito ExtraLight"/>
              </a:rPr>
              <a:t>Taking </a:t>
            </a:r>
            <a:r>
              <a:rPr lang="en-US" dirty="0" err="1">
                <a:latin typeface="Nunito ExtraLight"/>
                <a:sym typeface="Nunito ExtraLight"/>
              </a:rPr>
              <a:t>Blablacar</a:t>
            </a:r>
            <a:r>
              <a:rPr lang="en-US" dirty="0">
                <a:latin typeface="Nunito ExtraLight"/>
                <a:sym typeface="Nunito ExtraLight"/>
              </a:rPr>
              <a:t> to the next level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Nunito ExtraLight"/>
              <a:buAutoNum type="arabicPeriod"/>
            </a:pPr>
            <a:endParaRPr dirty="0">
              <a:latin typeface="Nunito ExtraLight"/>
              <a:ea typeface="Nunito ExtraLight"/>
              <a:cs typeface="Nunito ExtraLight"/>
              <a:sym typeface="Nunito ExtraLight"/>
            </a:endParaRPr>
          </a:p>
        </p:txBody>
      </p:sp>
    </p:spTree>
    <p:extLst>
      <p:ext uri="{BB962C8B-B14F-4D97-AF65-F5344CB8AC3E}">
        <p14:creationId xmlns:p14="http://schemas.microsoft.com/office/powerpoint/2010/main" val="30639414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68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latin typeface="Nunito"/>
                <a:ea typeface="Nunito"/>
                <a:cs typeface="Nunito"/>
                <a:sym typeface="Nunito"/>
              </a:rPr>
              <a:t>In our case we decided to show:</a:t>
            </a:r>
            <a:endParaRPr dirty="0">
              <a:latin typeface="Nunito"/>
              <a:ea typeface="Nunito"/>
              <a:cs typeface="Nunito"/>
              <a:sym typeface="Nunito"/>
            </a:endParaRPr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Font typeface="Nunito"/>
              <a:buChar char="●"/>
            </a:pPr>
            <a:r>
              <a:rPr lang="es" b="1" dirty="0">
                <a:latin typeface="Nunito"/>
                <a:ea typeface="Nunito"/>
                <a:cs typeface="Nunito"/>
                <a:sym typeface="Nunito"/>
              </a:rPr>
              <a:t>The chosen route</a:t>
            </a:r>
            <a:r>
              <a:rPr lang="es" dirty="0">
                <a:latin typeface="Nunito"/>
                <a:ea typeface="Nunito"/>
                <a:cs typeface="Nunito"/>
                <a:sym typeface="Nunito"/>
              </a:rPr>
              <a:t>: it has a high visual impact and it is vital to differenciate between the direct route and the alternative route.</a:t>
            </a:r>
            <a:endParaRPr dirty="0">
              <a:latin typeface="Nunito"/>
              <a:ea typeface="Nunito"/>
              <a:cs typeface="Nunito"/>
              <a:sym typeface="Nunit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Nunito"/>
              <a:buChar char="●"/>
            </a:pPr>
            <a:r>
              <a:rPr lang="es" b="1" dirty="0">
                <a:latin typeface="Nunito"/>
                <a:ea typeface="Nunito"/>
                <a:cs typeface="Nunito"/>
                <a:sym typeface="Nunito"/>
              </a:rPr>
              <a:t>Provinces</a:t>
            </a:r>
            <a:r>
              <a:rPr lang="es" dirty="0">
                <a:latin typeface="Nunito"/>
                <a:ea typeface="Nunito"/>
                <a:cs typeface="Nunito"/>
                <a:sym typeface="Nunito"/>
              </a:rPr>
              <a:t>: it offers a high visual impact with a low storage cost. We could show municipality data with normal graphs.</a:t>
            </a:r>
            <a:endParaRPr dirty="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04" name="Google Shape;304;p4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 dirty="0">
                <a:latin typeface="Nunito"/>
                <a:ea typeface="Nunito"/>
                <a:cs typeface="Nunito"/>
                <a:sym typeface="Nunito"/>
              </a:rPr>
              <a:t>What data do we need?</a:t>
            </a:r>
            <a:endParaRPr b="1" dirty="0">
              <a:latin typeface="Nunito"/>
              <a:ea typeface="Nunito"/>
              <a:cs typeface="Nunito"/>
              <a:sym typeface="Nunito"/>
            </a:endParaRPr>
          </a:p>
        </p:txBody>
      </p:sp>
    </p:spTree>
    <p:extLst>
      <p:ext uri="{BB962C8B-B14F-4D97-AF65-F5344CB8AC3E}">
        <p14:creationId xmlns:p14="http://schemas.microsoft.com/office/powerpoint/2010/main" val="15254235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5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68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latin typeface="Courier New"/>
                <a:ea typeface="Courier New"/>
                <a:cs typeface="Courier New"/>
                <a:sym typeface="Courier New"/>
              </a:rPr>
              <a:t>library(caRtociudad)</a:t>
            </a:r>
            <a:endParaRPr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s" dirty="0">
                <a:latin typeface="Nunito"/>
                <a:ea typeface="Nunito"/>
                <a:cs typeface="Nunito"/>
                <a:sym typeface="Nunito"/>
              </a:rPr>
              <a:t>We will use the following functions:</a:t>
            </a:r>
            <a:endParaRPr dirty="0">
              <a:latin typeface="Nunito"/>
              <a:ea typeface="Nunito"/>
              <a:cs typeface="Nunito"/>
              <a:sym typeface="Nunito"/>
            </a:endParaRPr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Font typeface="Nunito"/>
              <a:buChar char="●"/>
            </a:pPr>
            <a:r>
              <a:rPr lang="es" dirty="0">
                <a:latin typeface="Courier New"/>
                <a:ea typeface="Courier New"/>
                <a:cs typeface="Courier New"/>
                <a:sym typeface="Courier New"/>
              </a:rPr>
              <a:t>cartociudad_geocode</a:t>
            </a:r>
            <a:r>
              <a:rPr lang="es" dirty="0">
                <a:latin typeface="Nunito"/>
                <a:ea typeface="Nunito"/>
                <a:cs typeface="Nunito"/>
                <a:sym typeface="Nunito"/>
              </a:rPr>
              <a:t>: enables to retrieve geospatial data given a string.</a:t>
            </a:r>
            <a:endParaRPr dirty="0">
              <a:latin typeface="Nunito"/>
              <a:ea typeface="Nunito"/>
              <a:cs typeface="Nunito"/>
              <a:sym typeface="Nunit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Nunito"/>
              <a:buChar char="●"/>
            </a:pPr>
            <a:r>
              <a:rPr lang="es" dirty="0">
                <a:latin typeface="Courier New"/>
                <a:ea typeface="Courier New"/>
                <a:cs typeface="Courier New"/>
                <a:sym typeface="Courier New"/>
              </a:rPr>
              <a:t>cartociudad_get_route</a:t>
            </a:r>
            <a:r>
              <a:rPr lang="es" dirty="0">
                <a:latin typeface="Nunito"/>
                <a:ea typeface="Nunito"/>
                <a:cs typeface="Nunito"/>
                <a:sym typeface="Nunito"/>
              </a:rPr>
              <a:t>: enables to extract a route given two coordinates.</a:t>
            </a:r>
            <a:endParaRPr dirty="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28" name="Google Shape;328;p5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 dirty="0">
                <a:latin typeface="Nunito"/>
                <a:ea typeface="Nunito"/>
                <a:cs typeface="Nunito"/>
                <a:sym typeface="Nunito"/>
              </a:rPr>
              <a:t>Working with Cartociudad</a:t>
            </a:r>
            <a:endParaRPr b="1" dirty="0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5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latin typeface="Courier New"/>
                <a:ea typeface="Courier New"/>
                <a:cs typeface="Courier New"/>
                <a:sym typeface="Courier New"/>
              </a:rPr>
              <a:t>library(leaflet)</a:t>
            </a:r>
            <a:endParaRPr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US" dirty="0">
                <a:latin typeface="Nunito"/>
                <a:ea typeface="Nunito"/>
                <a:cs typeface="Nunito"/>
                <a:sym typeface="Nunito"/>
              </a:rPr>
              <a:t>Leaflet allows you to create maps using layers, like </a:t>
            </a:r>
            <a:r>
              <a:rPr lang="en-US" dirty="0" err="1">
                <a:latin typeface="Nunito"/>
                <a:ea typeface="Nunito"/>
                <a:cs typeface="Nunito"/>
                <a:sym typeface="Nunito"/>
              </a:rPr>
              <a:t>ggplot</a:t>
            </a:r>
            <a:r>
              <a:rPr lang="en-US" dirty="0">
                <a:latin typeface="Nunito"/>
                <a:ea typeface="Nunito"/>
                <a:cs typeface="Nunito"/>
                <a:sym typeface="Nunito"/>
              </a:rPr>
              <a:t>. In this way, we will put the route on the map and include a world map and the names of the cities to see the data well.</a:t>
            </a: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US" dirty="0">
                <a:latin typeface="Nunito"/>
                <a:ea typeface="Nunito"/>
                <a:cs typeface="Nunito"/>
                <a:sym typeface="Nunito"/>
              </a:rPr>
              <a:t>In addition, it is a very widespread library that is also used in Python and </a:t>
            </a:r>
            <a:r>
              <a:rPr lang="en-US" dirty="0" err="1">
                <a:latin typeface="Nunito"/>
                <a:ea typeface="Nunito"/>
                <a:cs typeface="Nunito"/>
                <a:sym typeface="Nunito"/>
              </a:rPr>
              <a:t>Javascript</a:t>
            </a:r>
            <a:r>
              <a:rPr lang="en-US" dirty="0">
                <a:latin typeface="Nunito"/>
                <a:ea typeface="Nunito"/>
                <a:cs typeface="Nunito"/>
                <a:sym typeface="Nunito"/>
              </a:rPr>
              <a:t>. This makes it a library with many interesting options in Shiny.</a:t>
            </a:r>
            <a:endParaRPr dirty="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34" name="Google Shape;334;p5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 dirty="0">
                <a:latin typeface="Nunito"/>
                <a:ea typeface="Nunito"/>
                <a:cs typeface="Nunito"/>
                <a:sym typeface="Nunito"/>
              </a:rPr>
              <a:t>Visualizing maps with Leaflet</a:t>
            </a:r>
            <a:endParaRPr b="1" dirty="0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>
            <a:spLocks noGrp="1"/>
          </p:cNvSpPr>
          <p:nvPr>
            <p:ph type="body" idx="1"/>
          </p:nvPr>
        </p:nvSpPr>
        <p:spPr>
          <a:xfrm>
            <a:off x="6499475" y="3001725"/>
            <a:ext cx="22548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u="sng">
                <a:solidFill>
                  <a:schemeClr val="hlink"/>
                </a:solidFill>
                <a:latin typeface="Nunito"/>
                <a:ea typeface="Nunito"/>
                <a:cs typeface="Nunito"/>
                <a:sym typeface="Nunito"/>
                <a:hlinkClick r:id="rId3"/>
              </a:rPr>
              <a:t>anderfernandezj@gmail.com</a:t>
            </a:r>
            <a:endParaRPr sz="1200"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u="sng">
                <a:solidFill>
                  <a:schemeClr val="hlink"/>
                </a:solidFill>
                <a:latin typeface="Nunito"/>
                <a:ea typeface="Nunito"/>
                <a:cs typeface="Nunito"/>
                <a:sym typeface="Nunito"/>
                <a:hlinkClick r:id="rId4"/>
              </a:rPr>
              <a:t>anderfernandez.com/blog/</a:t>
            </a:r>
            <a:endParaRPr sz="120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77" name="Google Shape;77;p16"/>
          <p:cNvPicPr preferRelativeResize="0"/>
          <p:nvPr/>
        </p:nvPicPr>
        <p:blipFill rotWithShape="1">
          <a:blip r:embed="rId5">
            <a:alphaModFix/>
          </a:blip>
          <a:srcRect l="36196" b="4297"/>
          <a:stretch/>
        </p:blipFill>
        <p:spPr>
          <a:xfrm>
            <a:off x="6499479" y="1152475"/>
            <a:ext cx="1714500" cy="1714500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latin typeface="Nunito"/>
                <a:ea typeface="Nunito"/>
                <a:cs typeface="Nunito"/>
                <a:sym typeface="Nunito"/>
              </a:rPr>
              <a:t>Ander Fernández</a:t>
            </a:r>
            <a:endParaRPr b="1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79" name="Google Shape;79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8404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Nunito"/>
              <a:buChar char="●"/>
            </a:pPr>
            <a:r>
              <a:rPr lang="es" dirty="0">
                <a:latin typeface="Nunito"/>
                <a:ea typeface="Nunito"/>
                <a:cs typeface="Nunito"/>
                <a:sym typeface="Nunito"/>
              </a:rPr>
              <a:t>Business Administration Graduate at Deusto Business School.</a:t>
            </a:r>
            <a:endParaRPr dirty="0">
              <a:latin typeface="Nunito"/>
              <a:ea typeface="Nunito"/>
              <a:cs typeface="Nunito"/>
              <a:sym typeface="Nunit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Nunito"/>
              <a:buChar char="●"/>
            </a:pPr>
            <a:r>
              <a:rPr lang="es" dirty="0">
                <a:latin typeface="Nunito"/>
                <a:ea typeface="Nunito"/>
                <a:cs typeface="Nunito"/>
                <a:sym typeface="Nunito"/>
              </a:rPr>
              <a:t>Studied Big Data &amp; Business Intelligence Program  (2019-2020)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Nunito"/>
              <a:buChar char="●"/>
            </a:pPr>
            <a:r>
              <a:rPr lang="es" dirty="0">
                <a:latin typeface="Nunito"/>
                <a:ea typeface="Nunito"/>
                <a:cs typeface="Nunito"/>
                <a:sym typeface="Nunito"/>
              </a:rPr>
              <a:t>I work as Data Scientist at LIN3S.</a:t>
            </a:r>
            <a:endParaRPr dirty="0">
              <a:latin typeface="Nunito"/>
              <a:ea typeface="Nunito"/>
              <a:cs typeface="Nunito"/>
              <a:sym typeface="Nunit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Nunito"/>
              <a:buChar char="●"/>
            </a:pPr>
            <a:r>
              <a:rPr lang="es" dirty="0">
                <a:latin typeface="Nunito"/>
                <a:ea typeface="Nunito"/>
                <a:cs typeface="Nunito"/>
                <a:sym typeface="Nunito"/>
              </a:rPr>
              <a:t>Winner of the UniversityHack 2020.</a:t>
            </a:r>
            <a:endParaRPr dirty="0">
              <a:latin typeface="Nunito"/>
              <a:ea typeface="Nunito"/>
              <a:cs typeface="Nunito"/>
              <a:sym typeface="Nunit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Nunito"/>
              <a:buChar char="●"/>
            </a:pPr>
            <a:r>
              <a:rPr lang="es" dirty="0">
                <a:latin typeface="Nunito"/>
                <a:ea typeface="Nunito"/>
                <a:cs typeface="Nunito"/>
                <a:sym typeface="Nunito"/>
              </a:rPr>
              <a:t>1.5 years ago I didn’t know how to code.</a:t>
            </a:r>
            <a:endParaRPr dirty="0"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 dirty="0">
                <a:latin typeface="Nunito"/>
                <a:ea typeface="Nunito"/>
                <a:cs typeface="Nunito"/>
                <a:sym typeface="Nunito"/>
              </a:rPr>
              <a:t>Index</a:t>
            </a:r>
            <a:endParaRPr b="1" dirty="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3" name="Google Shape;63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Nunito"/>
              <a:buAutoNum type="arabicPeriod"/>
            </a:pPr>
            <a:r>
              <a:rPr lang="es" dirty="0">
                <a:latin typeface="Nunito ExtraLight"/>
                <a:sym typeface="Nunito"/>
              </a:rPr>
              <a:t>Presentation</a:t>
            </a:r>
            <a:endParaRPr dirty="0">
              <a:latin typeface="Nunito ExtraLight"/>
              <a:sym typeface="Nunito"/>
            </a:endParaRPr>
          </a:p>
          <a:p>
            <a:pPr>
              <a:buFont typeface="Nunito"/>
              <a:buAutoNum type="arabicPeriod"/>
            </a:pPr>
            <a:r>
              <a:rPr lang="es" dirty="0">
                <a:latin typeface="Nunito ExtraLight"/>
                <a:sym typeface="Nunito ExtraLight"/>
              </a:rPr>
              <a:t>Case Context</a:t>
            </a:r>
            <a:endParaRPr dirty="0">
              <a:latin typeface="Nunito ExtraLight"/>
              <a:sym typeface="Nunito ExtraLight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Nunito ExtraLight"/>
              <a:buAutoNum type="arabicPeriod"/>
            </a:pPr>
            <a:r>
              <a:rPr lang="es-ES" dirty="0" err="1">
                <a:latin typeface="Nunito ExtraLight"/>
                <a:ea typeface="Nunito ExtraLight"/>
                <a:cs typeface="Nunito ExtraLight"/>
                <a:sym typeface="Nunito ExtraLight"/>
              </a:rPr>
              <a:t>From</a:t>
            </a:r>
            <a:r>
              <a:rPr lang="es-ES" dirty="0">
                <a:latin typeface="Nunito ExtraLight"/>
                <a:ea typeface="Nunito ExtraLight"/>
                <a:cs typeface="Nunito ExtraLight"/>
                <a:sym typeface="Nunito ExtraLight"/>
              </a:rPr>
              <a:t> Data </a:t>
            </a:r>
            <a:r>
              <a:rPr lang="es-ES" dirty="0" err="1">
                <a:latin typeface="Nunito ExtraLight"/>
                <a:ea typeface="Nunito ExtraLight"/>
                <a:cs typeface="Nunito ExtraLight"/>
                <a:sym typeface="Nunito ExtraLight"/>
              </a:rPr>
              <a:t>to</a:t>
            </a:r>
            <a:r>
              <a:rPr lang="es-ES" dirty="0">
                <a:latin typeface="Nunito ExtraLight"/>
                <a:ea typeface="Nunito ExtraLight"/>
                <a:cs typeface="Nunito ExtraLight"/>
                <a:sym typeface="Nunito ExtraLight"/>
              </a:rPr>
              <a:t> Business</a:t>
            </a:r>
            <a:endParaRPr dirty="0">
              <a:latin typeface="Nunito ExtraLight"/>
              <a:ea typeface="Nunito ExtraLight"/>
              <a:cs typeface="Nunito ExtraLight"/>
              <a:sym typeface="Nunito ExtraLight"/>
            </a:endParaRPr>
          </a:p>
          <a:p>
            <a:pPr>
              <a:buFont typeface="Nunito ExtraLight"/>
              <a:buAutoNum type="arabicPeriod"/>
            </a:pPr>
            <a:r>
              <a:rPr lang="es" dirty="0">
                <a:latin typeface="Nunito ExtraLight"/>
                <a:sym typeface="Nunito ExtraLight"/>
              </a:rPr>
              <a:t>Working with Geo Data</a:t>
            </a:r>
            <a:endParaRPr dirty="0">
              <a:latin typeface="Nunito ExtraLight"/>
              <a:sym typeface="Nunito ExtraLight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Nunito ExtraLight"/>
              <a:buAutoNum type="arabicPeriod"/>
            </a:pPr>
            <a:r>
              <a:rPr lang="es" dirty="0">
                <a:latin typeface="Nunito"/>
                <a:sym typeface="Nunito ExtraLight"/>
              </a:rPr>
              <a:t>Building a Shiny App</a:t>
            </a:r>
          </a:p>
          <a:p>
            <a:pPr lvl="0">
              <a:buFont typeface="Nunito ExtraLight"/>
              <a:buAutoNum type="arabicPeriod"/>
            </a:pPr>
            <a:r>
              <a:rPr lang="es" dirty="0">
                <a:latin typeface="Nunito ExtraLight"/>
                <a:sym typeface="Nunito ExtraLight"/>
              </a:rPr>
              <a:t>Taking Blablacar to the next level</a:t>
            </a:r>
            <a:endParaRPr dirty="0">
              <a:latin typeface="Nunito ExtraLight"/>
              <a:sym typeface="Nunito ExtraLight"/>
            </a:endParaRPr>
          </a:p>
        </p:txBody>
      </p:sp>
    </p:spTree>
    <p:extLst>
      <p:ext uri="{BB962C8B-B14F-4D97-AF65-F5344CB8AC3E}">
        <p14:creationId xmlns:p14="http://schemas.microsoft.com/office/powerpoint/2010/main" val="20610726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5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latin typeface="Nunito"/>
                <a:ea typeface="Nunito"/>
                <a:cs typeface="Nunito"/>
                <a:sym typeface="Nunito"/>
              </a:rPr>
              <a:t>Shinyapps if a perfect toot for this case because:</a:t>
            </a:r>
            <a:endParaRPr dirty="0">
              <a:latin typeface="Nunito"/>
              <a:ea typeface="Nunito"/>
              <a:cs typeface="Nunito"/>
              <a:sym typeface="Nunito"/>
            </a:endParaRPr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Font typeface="Nunito"/>
              <a:buChar char="●"/>
            </a:pPr>
            <a:r>
              <a:rPr lang="es" dirty="0">
                <a:latin typeface="Nunito"/>
                <a:ea typeface="Nunito"/>
                <a:cs typeface="Nunito"/>
                <a:sym typeface="Nunito"/>
              </a:rPr>
              <a:t>Enables to show data in a very visual and interactive way. Besides, it enables to include designs and functionalities via HTML, CSS &amp; Javascript.</a:t>
            </a:r>
            <a:endParaRPr dirty="0">
              <a:latin typeface="Nunito"/>
              <a:ea typeface="Nunito"/>
              <a:cs typeface="Nunito"/>
              <a:sym typeface="Nunit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Nunito"/>
              <a:buChar char="●"/>
            </a:pPr>
            <a:r>
              <a:rPr lang="es" dirty="0">
                <a:latin typeface="Nunito"/>
                <a:ea typeface="Nunito"/>
                <a:cs typeface="Nunito"/>
                <a:sym typeface="Nunito"/>
              </a:rPr>
              <a:t>Enable to run any algorith or code built in R, opening a lot of possibilities.</a:t>
            </a:r>
            <a:endParaRPr dirty="0">
              <a:latin typeface="Nunito"/>
              <a:ea typeface="Nunito"/>
              <a:cs typeface="Nunito"/>
              <a:sym typeface="Nunit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Nunito"/>
              <a:buChar char="●"/>
            </a:pPr>
            <a:r>
              <a:rPr lang="es" dirty="0">
                <a:latin typeface="Nunito"/>
                <a:ea typeface="Nunito"/>
                <a:cs typeface="Nunito"/>
                <a:sym typeface="Nunito"/>
              </a:rPr>
              <a:t>Putting the app in production with Shinyapps.io is easy and free.</a:t>
            </a:r>
            <a:endParaRPr dirty="0">
              <a:latin typeface="Nunito"/>
              <a:ea typeface="Nunito"/>
              <a:cs typeface="Nunito"/>
              <a:sym typeface="Nunito"/>
            </a:endParaRPr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>
              <a:latin typeface="Nunito"/>
              <a:ea typeface="Nunito"/>
              <a:cs typeface="Nunito"/>
              <a:sym typeface="Nunito"/>
            </a:endParaRPr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>
              <a:latin typeface="Nunito"/>
              <a:ea typeface="Nunito"/>
              <a:cs typeface="Nunito"/>
              <a:sym typeface="Nunito"/>
            </a:endParaRPr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s" dirty="0">
                <a:latin typeface="Nunito ExtraLight"/>
                <a:ea typeface="Nunito ExtraLight"/>
                <a:cs typeface="Nunito ExtraLight"/>
                <a:sym typeface="Nunito ExtraLight"/>
              </a:rPr>
              <a:t>Enlace: </a:t>
            </a:r>
            <a:r>
              <a:rPr lang="es" u="sng" dirty="0">
                <a:latin typeface="Nunito ExtraLight"/>
                <a:ea typeface="Nunito ExtraLight"/>
                <a:cs typeface="Nunito ExtraLight"/>
                <a:sym typeface="Nunito ExtraLight"/>
                <a:hlinkClick r:id="rId3"/>
              </a:rPr>
              <a:t>https://datmen.shinyapps.io/Datmen/</a:t>
            </a:r>
            <a:endParaRPr sz="2500" dirty="0">
              <a:latin typeface="Nunito ExtraLight"/>
              <a:ea typeface="Nunito ExtraLight"/>
              <a:cs typeface="Nunito ExtraLight"/>
              <a:sym typeface="Nunito ExtraLight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58" name="Google Shape;358;p5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latin typeface="Nunito"/>
                <a:ea typeface="Nunito"/>
                <a:cs typeface="Nunito"/>
                <a:sym typeface="Nunito"/>
              </a:rPr>
              <a:t>Shiny</a:t>
            </a:r>
            <a:endParaRPr b="1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CF7D4A1-189B-4146-99DE-DD7E670227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652606"/>
            <a:ext cx="7886700" cy="91061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dirty="0">
                <a:latin typeface="Nunito"/>
              </a:rPr>
              <a:t>Shiny allows you to create and publish web applications that run R code with which any user can interact</a:t>
            </a:r>
            <a:endParaRPr lang="es-ES" dirty="0">
              <a:latin typeface="Nunito"/>
            </a:endParaRPr>
          </a:p>
          <a:p>
            <a:endParaRPr lang="es-ES" sz="1650" dirty="0">
              <a:latin typeface="Nunito" panose="00000500000000000000" pitchFamily="2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0100136-5514-406E-A081-60AC2E5D4B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4052" y="1716755"/>
            <a:ext cx="5395897" cy="2774140"/>
          </a:xfrm>
          <a:prstGeom prst="rect">
            <a:avLst/>
          </a:prstGeom>
          <a:effectLst>
            <a:outerShdw blurRad="50800" dist="50800" dir="5400000" algn="ctr" rotWithShape="0">
              <a:schemeClr val="tx1">
                <a:lumMod val="65000"/>
                <a:lumOff val="35000"/>
                <a:alpha val="50000"/>
              </a:schemeClr>
            </a:outerShdw>
          </a:effec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B7A24035-19EF-49F3-BEFA-051D40F8A2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6854" y="3426746"/>
            <a:ext cx="1373094" cy="1064148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2082895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CF7D4A1-189B-4146-99DE-DD7E670227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652606"/>
            <a:ext cx="7886700" cy="91061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dirty="0">
                <a:latin typeface="Nunito"/>
              </a:rPr>
              <a:t>With a single language we can create applications that extract the data through APIs, scraping or access to databases to train and visualize Machine Learning models</a:t>
            </a:r>
            <a:endParaRPr lang="es-ES" dirty="0">
              <a:latin typeface="Nunito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5E7A608-2D25-4AB1-9000-CD0E9CDE93D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1807"/>
          <a:stretch/>
        </p:blipFill>
        <p:spPr>
          <a:xfrm>
            <a:off x="1506296" y="1857373"/>
            <a:ext cx="6131408" cy="2780495"/>
          </a:xfrm>
          <a:prstGeom prst="rect">
            <a:avLst/>
          </a:prstGeom>
          <a:effectLst>
            <a:outerShdw blurRad="50800" dist="50800" dir="5400000" algn="ctr" rotWithShape="0">
              <a:schemeClr val="tx1">
                <a:lumMod val="65000"/>
                <a:lumOff val="35000"/>
                <a:alpha val="5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619042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A51047-9EE0-40D3-A060-DCE8112913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80376"/>
            <a:ext cx="2713793" cy="578413"/>
          </a:xfrm>
        </p:spPr>
        <p:txBody>
          <a:bodyPr>
            <a:normAutofit/>
          </a:bodyPr>
          <a:lstStyle/>
          <a:p>
            <a:r>
              <a:rPr lang="es-ES" sz="1800" b="1" dirty="0">
                <a:latin typeface="Nunito" panose="00000500000000000000" pitchFamily="2" charset="0"/>
              </a:rPr>
              <a:t>App </a:t>
            </a:r>
            <a:r>
              <a:rPr lang="es-ES" sz="1800" b="1" dirty="0" err="1">
                <a:latin typeface="Nunito" panose="00000500000000000000" pitchFamily="2" charset="0"/>
              </a:rPr>
              <a:t>Structure</a:t>
            </a:r>
            <a:endParaRPr lang="es-ES" sz="1800" b="1" dirty="0">
              <a:latin typeface="Nunito" panose="00000500000000000000" pitchFamily="2" charset="0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CF7D4A1-189B-4146-99DE-DD7E670227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1" y="985421"/>
            <a:ext cx="3255329" cy="348750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sz="1050" b="1" kern="1200" dirty="0" err="1">
                <a:solidFill>
                  <a:prstClr val="black"/>
                </a:solidFill>
                <a:latin typeface="Nunito" panose="00000500000000000000" pitchFamily="2" charset="0"/>
                <a:ea typeface="+mn-ea"/>
                <a:cs typeface="+mn-cs"/>
              </a:rPr>
              <a:t>Initial</a:t>
            </a:r>
            <a:r>
              <a:rPr lang="es-ES" sz="1050" b="1" kern="1200" dirty="0">
                <a:solidFill>
                  <a:prstClr val="black"/>
                </a:solidFill>
                <a:latin typeface="Nunito" panose="00000500000000000000" pitchFamily="2" charset="0"/>
                <a:ea typeface="+mn-ea"/>
                <a:cs typeface="+mn-cs"/>
              </a:rPr>
              <a:t> </a:t>
            </a:r>
            <a:r>
              <a:rPr lang="es-ES" sz="1050" b="1" kern="1200" dirty="0" err="1">
                <a:solidFill>
                  <a:prstClr val="black"/>
                </a:solidFill>
                <a:latin typeface="Nunito" panose="00000500000000000000" pitchFamily="2" charset="0"/>
                <a:ea typeface="+mn-ea"/>
                <a:cs typeface="+mn-cs"/>
              </a:rPr>
              <a:t>Part</a:t>
            </a:r>
            <a:endParaRPr lang="es-ES" sz="1050" b="1" kern="1200" dirty="0">
              <a:solidFill>
                <a:prstClr val="black"/>
              </a:solidFill>
              <a:latin typeface="Nunito" panose="00000500000000000000" pitchFamily="2" charset="0"/>
              <a:ea typeface="+mn-ea"/>
              <a:cs typeface="+mn-cs"/>
            </a:endParaRPr>
          </a:p>
          <a:p>
            <a:pPr marL="0" indent="0" defTabSz="685800">
              <a:lnSpc>
                <a:spcPct val="90000"/>
              </a:lnSpc>
              <a:spcBef>
                <a:spcPts val="750"/>
              </a:spcBef>
              <a:buClrTx/>
              <a:buSzTx/>
              <a:buNone/>
              <a:defRPr/>
            </a:pPr>
            <a:r>
              <a:rPr lang="en-US" sz="1050" kern="1200" dirty="0">
                <a:solidFill>
                  <a:prstClr val="black"/>
                </a:solidFill>
                <a:latin typeface="Nunito Light" panose="00000400000000000000" pitchFamily="2" charset="0"/>
                <a:ea typeface="+mn-ea"/>
                <a:cs typeface="+mn-cs"/>
              </a:rPr>
              <a:t>In this part we load the libraries and data that remain static from the loading of the App.</a:t>
            </a:r>
          </a:p>
          <a:p>
            <a:pPr marL="0" indent="0">
              <a:buNone/>
            </a:pPr>
            <a:endParaRPr lang="es-ES" sz="1050" dirty="0">
              <a:solidFill>
                <a:schemeClr val="bg1">
                  <a:lumMod val="85000"/>
                </a:schemeClr>
              </a:solidFill>
              <a:latin typeface="Nunito Light" panose="00000400000000000000" pitchFamily="2" charset="0"/>
            </a:endParaRPr>
          </a:p>
          <a:p>
            <a:pPr marL="0" indent="0">
              <a:buNone/>
            </a:pPr>
            <a:endParaRPr lang="es-ES" sz="788" dirty="0">
              <a:latin typeface="Nunito Light" panose="00000400000000000000" pitchFamily="2" charset="0"/>
            </a:endParaRPr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DAD50586-F902-41AF-A1B0-661F8A67C4AE}"/>
              </a:ext>
            </a:extLst>
          </p:cNvPr>
          <p:cNvSpPr txBox="1">
            <a:spLocks/>
          </p:cNvSpPr>
          <p:nvPr/>
        </p:nvSpPr>
        <p:spPr>
          <a:xfrm>
            <a:off x="5102443" y="985421"/>
            <a:ext cx="3255329" cy="3487503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1050" dirty="0" err="1">
                <a:latin typeface="Lucida Console" panose="020B0609040504020204" pitchFamily="49" charset="0"/>
              </a:rPr>
              <a:t>library</a:t>
            </a:r>
            <a:r>
              <a:rPr lang="es-ES" sz="1050" dirty="0">
                <a:latin typeface="Lucida Console" panose="020B0609040504020204" pitchFamily="49" charset="0"/>
              </a:rPr>
              <a:t>(</a:t>
            </a:r>
            <a:r>
              <a:rPr lang="es-ES" sz="1050" dirty="0" err="1">
                <a:latin typeface="Lucida Console" panose="020B0609040504020204" pitchFamily="49" charset="0"/>
              </a:rPr>
              <a:t>shiny</a:t>
            </a:r>
            <a:r>
              <a:rPr lang="es-ES" sz="1050" dirty="0">
                <a:latin typeface="Lucida Console" panose="020B060904050402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2132894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A51047-9EE0-40D3-A060-DCE8112913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80376"/>
            <a:ext cx="2713793" cy="578413"/>
          </a:xfrm>
        </p:spPr>
        <p:txBody>
          <a:bodyPr>
            <a:normAutofit/>
          </a:bodyPr>
          <a:lstStyle/>
          <a:p>
            <a:r>
              <a:rPr lang="es-ES" sz="1800" b="1" dirty="0">
                <a:latin typeface="Nunito" panose="00000500000000000000" pitchFamily="2" charset="0"/>
              </a:rPr>
              <a:t>App </a:t>
            </a:r>
            <a:r>
              <a:rPr lang="es-ES" sz="1800" b="1" dirty="0" err="1">
                <a:latin typeface="Nunito" panose="00000500000000000000" pitchFamily="2" charset="0"/>
              </a:rPr>
              <a:t>Structure</a:t>
            </a:r>
            <a:endParaRPr lang="es-ES" sz="1800" b="1" dirty="0">
              <a:latin typeface="Nunito" panose="00000500000000000000" pitchFamily="2" charset="0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CF7D4A1-189B-4146-99DE-DD7E670227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1" y="985421"/>
            <a:ext cx="3255329" cy="348750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sz="1050" b="1" dirty="0" err="1">
                <a:solidFill>
                  <a:schemeClr val="bg1">
                    <a:lumMod val="85000"/>
                  </a:schemeClr>
                </a:solidFill>
                <a:latin typeface="Nunito" panose="00000500000000000000" pitchFamily="2" charset="0"/>
              </a:rPr>
              <a:t>Initial</a:t>
            </a:r>
            <a:r>
              <a:rPr lang="es-ES" sz="1050" b="1" dirty="0">
                <a:solidFill>
                  <a:schemeClr val="bg1">
                    <a:lumMod val="85000"/>
                  </a:schemeClr>
                </a:solidFill>
                <a:latin typeface="Nunito" panose="00000500000000000000" pitchFamily="2" charset="0"/>
              </a:rPr>
              <a:t> </a:t>
            </a:r>
            <a:r>
              <a:rPr lang="es-ES" sz="1050" b="1" dirty="0" err="1">
                <a:solidFill>
                  <a:schemeClr val="bg1">
                    <a:lumMod val="85000"/>
                  </a:schemeClr>
                </a:solidFill>
                <a:latin typeface="Nunito" panose="00000500000000000000" pitchFamily="2" charset="0"/>
              </a:rPr>
              <a:t>Part</a:t>
            </a:r>
            <a:endParaRPr lang="es-ES" sz="1050" b="1" dirty="0">
              <a:solidFill>
                <a:schemeClr val="bg1">
                  <a:lumMod val="85000"/>
                </a:schemeClr>
              </a:solidFill>
              <a:latin typeface="Nunito" panose="00000500000000000000" pitchFamily="2" charset="0"/>
            </a:endParaRPr>
          </a:p>
          <a:p>
            <a:pPr marL="0" indent="0">
              <a:buNone/>
            </a:pPr>
            <a:r>
              <a:rPr lang="en-US" sz="1050" dirty="0">
                <a:solidFill>
                  <a:schemeClr val="bg1">
                    <a:lumMod val="85000"/>
                  </a:schemeClr>
                </a:solidFill>
                <a:latin typeface="Nunito Light" panose="00000400000000000000" pitchFamily="2" charset="0"/>
              </a:rPr>
              <a:t>In this part we load the libraries and data that remain static from the loading of the App.</a:t>
            </a:r>
          </a:p>
          <a:p>
            <a:pPr marL="0" indent="0">
              <a:buNone/>
            </a:pPr>
            <a:endParaRPr lang="es-ES" sz="1050" dirty="0">
              <a:solidFill>
                <a:schemeClr val="bg1">
                  <a:lumMod val="85000"/>
                </a:schemeClr>
              </a:solidFill>
              <a:latin typeface="Nunito Light" panose="00000400000000000000" pitchFamily="2" charset="0"/>
            </a:endParaRPr>
          </a:p>
          <a:p>
            <a:pPr marL="0" indent="0" defTabSz="685800">
              <a:lnSpc>
                <a:spcPct val="90000"/>
              </a:lnSpc>
              <a:spcBef>
                <a:spcPts val="750"/>
              </a:spcBef>
              <a:buClrTx/>
              <a:buSzTx/>
              <a:buNone/>
              <a:defRPr/>
            </a:pPr>
            <a:r>
              <a:rPr lang="es-ES" sz="1050" b="1" kern="1200" dirty="0" err="1">
                <a:solidFill>
                  <a:prstClr val="black"/>
                </a:solidFill>
                <a:latin typeface="Nunito" panose="00000500000000000000" pitchFamily="2" charset="0"/>
                <a:ea typeface="+mn-ea"/>
                <a:cs typeface="+mn-cs"/>
              </a:rPr>
              <a:t>User</a:t>
            </a:r>
            <a:r>
              <a:rPr lang="es-ES" sz="1050" b="1" kern="1200" dirty="0">
                <a:solidFill>
                  <a:prstClr val="black"/>
                </a:solidFill>
                <a:latin typeface="Nunito" panose="00000500000000000000" pitchFamily="2" charset="0"/>
                <a:ea typeface="+mn-ea"/>
                <a:cs typeface="+mn-cs"/>
              </a:rPr>
              <a:t> Interface</a:t>
            </a:r>
          </a:p>
          <a:p>
            <a:pPr marL="0" indent="0" defTabSz="685800">
              <a:lnSpc>
                <a:spcPct val="90000"/>
              </a:lnSpc>
              <a:spcBef>
                <a:spcPts val="750"/>
              </a:spcBef>
              <a:buClrTx/>
              <a:buSzTx/>
              <a:buNone/>
              <a:defRPr/>
            </a:pPr>
            <a:r>
              <a:rPr lang="en-US" sz="1050" kern="1200" dirty="0">
                <a:solidFill>
                  <a:prstClr val="black"/>
                </a:solidFill>
                <a:latin typeface="Nunito Light" panose="00000400000000000000" pitchFamily="2" charset="0"/>
                <a:ea typeface="+mn-ea"/>
                <a:cs typeface="+mn-cs"/>
              </a:rPr>
              <a:t>In this part we will create the HTML structure of the page, including: action buttons, sliders, selectors, and everything that the user can enter and that we are going to use on the page.</a:t>
            </a:r>
          </a:p>
          <a:p>
            <a:pPr marL="0" indent="0" defTabSz="685800">
              <a:lnSpc>
                <a:spcPct val="90000"/>
              </a:lnSpc>
              <a:spcBef>
                <a:spcPts val="750"/>
              </a:spcBef>
              <a:buClrTx/>
              <a:buSzTx/>
              <a:buNone/>
              <a:defRPr/>
            </a:pPr>
            <a:endParaRPr lang="es-ES" sz="1050" dirty="0">
              <a:solidFill>
                <a:prstClr val="black"/>
              </a:solidFill>
              <a:latin typeface="Nunito Light" panose="00000400000000000000" pitchFamily="2" charset="0"/>
            </a:endParaRPr>
          </a:p>
          <a:p>
            <a:pPr marL="0" indent="0" defTabSz="685800">
              <a:lnSpc>
                <a:spcPct val="90000"/>
              </a:lnSpc>
              <a:spcBef>
                <a:spcPts val="750"/>
              </a:spcBef>
              <a:buClrTx/>
              <a:buSzTx/>
              <a:buNone/>
              <a:defRPr/>
            </a:pPr>
            <a:endParaRPr lang="es-ES" sz="788" kern="1200" dirty="0">
              <a:solidFill>
                <a:prstClr val="black"/>
              </a:solidFill>
              <a:latin typeface="Nunito Light" panose="00000400000000000000" pitchFamily="2" charset="0"/>
              <a:ea typeface="+mn-ea"/>
              <a:cs typeface="+mn-cs"/>
            </a:endParaRPr>
          </a:p>
          <a:p>
            <a:pPr marL="0" indent="0">
              <a:buNone/>
            </a:pPr>
            <a:endParaRPr lang="es-ES" sz="788" dirty="0">
              <a:latin typeface="Nunito Light" panose="00000400000000000000" pitchFamily="2" charset="0"/>
            </a:endParaRPr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DAD50586-F902-41AF-A1B0-661F8A67C4AE}"/>
              </a:ext>
            </a:extLst>
          </p:cNvPr>
          <p:cNvSpPr txBox="1">
            <a:spLocks/>
          </p:cNvSpPr>
          <p:nvPr/>
        </p:nvSpPr>
        <p:spPr>
          <a:xfrm>
            <a:off x="5102443" y="985421"/>
            <a:ext cx="3255329" cy="3487503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10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library</a:t>
            </a:r>
            <a:r>
              <a:rPr lang="es-ES" sz="10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(</a:t>
            </a:r>
            <a:r>
              <a:rPr lang="es-ES" sz="10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shiny</a:t>
            </a:r>
            <a:r>
              <a:rPr lang="es-ES" sz="10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)</a:t>
            </a:r>
          </a:p>
          <a:p>
            <a:pPr marL="0" indent="0">
              <a:buNone/>
            </a:pPr>
            <a:endParaRPr lang="es-ES" sz="1050" dirty="0">
              <a:solidFill>
                <a:schemeClr val="bg1">
                  <a:lumMod val="85000"/>
                </a:schemeClr>
              </a:solidFill>
              <a:latin typeface="Lucida Console" panose="020B0609040504020204" pitchFamily="49" charset="0"/>
            </a:endParaRPr>
          </a:p>
          <a:p>
            <a:pPr marL="0" indent="0">
              <a:buNone/>
            </a:pPr>
            <a:endParaRPr lang="es-ES" sz="1050" dirty="0">
              <a:solidFill>
                <a:schemeClr val="bg1">
                  <a:lumMod val="85000"/>
                </a:schemeClr>
              </a:solidFill>
              <a:latin typeface="Lucida Console" panose="020B0609040504020204" pitchFamily="49" charset="0"/>
            </a:endParaRPr>
          </a:p>
          <a:p>
            <a:pPr marL="0" indent="0">
              <a:buNone/>
            </a:pPr>
            <a:endParaRPr lang="es-ES" sz="1050" dirty="0">
              <a:solidFill>
                <a:schemeClr val="bg1">
                  <a:lumMod val="85000"/>
                </a:schemeClr>
              </a:solidFill>
              <a:latin typeface="Lucida Console" panose="020B0609040504020204" pitchFamily="49" charset="0"/>
            </a:endParaRPr>
          </a:p>
          <a:p>
            <a:pPr marL="0" indent="0">
              <a:buNone/>
            </a:pPr>
            <a:r>
              <a:rPr lang="es-ES" sz="1050" dirty="0" err="1">
                <a:latin typeface="Lucida Console" panose="020B0609040504020204" pitchFamily="49" charset="0"/>
              </a:rPr>
              <a:t>ui</a:t>
            </a:r>
            <a:r>
              <a:rPr lang="es-ES" sz="1050" dirty="0">
                <a:latin typeface="Lucida Console" panose="020B0609040504020204" pitchFamily="49" charset="0"/>
              </a:rPr>
              <a:t> &lt;- </a:t>
            </a:r>
            <a:r>
              <a:rPr lang="es-ES" sz="1050" dirty="0" err="1">
                <a:latin typeface="Lucida Console" panose="020B0609040504020204" pitchFamily="49" charset="0"/>
              </a:rPr>
              <a:t>fluidPage</a:t>
            </a:r>
            <a:r>
              <a:rPr lang="es-ES" sz="1050" dirty="0">
                <a:latin typeface="Lucida Console" panose="020B0609040504020204" pitchFamily="49" charset="0"/>
              </a:rPr>
              <a:t>(</a:t>
            </a:r>
          </a:p>
          <a:p>
            <a:pPr marL="0" indent="0">
              <a:buNone/>
            </a:pPr>
            <a:r>
              <a:rPr lang="es-ES" sz="1050" dirty="0">
                <a:latin typeface="Lucida Console" panose="020B0609040504020204" pitchFamily="49" charset="0"/>
              </a:rPr>
              <a:t>  </a:t>
            </a:r>
            <a:r>
              <a:rPr lang="en-US" sz="1050" dirty="0" err="1">
                <a:latin typeface="Lucida Console" panose="020B0609040504020204" pitchFamily="49" charset="0"/>
              </a:rPr>
              <a:t>titlePanel</a:t>
            </a:r>
            <a:r>
              <a:rPr lang="en-US" sz="1050" dirty="0">
                <a:latin typeface="Lucida Console" panose="020B0609040504020204" pitchFamily="49" charset="0"/>
              </a:rPr>
              <a:t>(“Hello World!")</a:t>
            </a:r>
            <a:endParaRPr lang="es-ES" sz="1050" dirty="0">
              <a:latin typeface="Lucida Console" panose="020B0609040504020204" pitchFamily="49" charset="0"/>
            </a:endParaRPr>
          </a:p>
          <a:p>
            <a:pPr marL="0" indent="0">
              <a:buNone/>
            </a:pPr>
            <a:r>
              <a:rPr lang="es-ES" sz="1050" dirty="0">
                <a:latin typeface="Lucida Console" panose="020B0609040504020204" pitchFamily="49" charset="0"/>
              </a:rPr>
              <a:t>)</a:t>
            </a:r>
          </a:p>
          <a:p>
            <a:pPr marL="0" indent="0">
              <a:buNone/>
            </a:pPr>
            <a:endParaRPr lang="es-ES" sz="1050" dirty="0">
              <a:latin typeface="Lucida Console" panose="020B0609040504020204" pitchFamily="49" charset="0"/>
            </a:endParaRPr>
          </a:p>
          <a:p>
            <a:pPr marL="0" indent="0">
              <a:buNone/>
            </a:pPr>
            <a:endParaRPr lang="es-ES" sz="1050" dirty="0">
              <a:latin typeface="Lucida Console" panose="020B0609040504020204" pitchFamily="49" charset="0"/>
            </a:endParaRPr>
          </a:p>
          <a:p>
            <a:pPr marL="0" indent="0">
              <a:buNone/>
            </a:pPr>
            <a:endParaRPr lang="es-ES" sz="1050" dirty="0">
              <a:latin typeface="Lucida Console" panose="020B0609040504020204" pitchFamily="49" charset="0"/>
            </a:endParaRPr>
          </a:p>
          <a:p>
            <a:pPr marL="0" indent="0">
              <a:buNone/>
            </a:pPr>
            <a:endParaRPr lang="en-GB" sz="1500" dirty="0">
              <a:latin typeface="Nunito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19819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A51047-9EE0-40D3-A060-DCE8112913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80376"/>
            <a:ext cx="2713793" cy="578413"/>
          </a:xfrm>
        </p:spPr>
        <p:txBody>
          <a:bodyPr>
            <a:normAutofit/>
          </a:bodyPr>
          <a:lstStyle/>
          <a:p>
            <a:r>
              <a:rPr lang="es-ES" sz="1800" b="1" dirty="0">
                <a:latin typeface="Nunito" panose="00000500000000000000" pitchFamily="2" charset="0"/>
              </a:rPr>
              <a:t>App </a:t>
            </a:r>
            <a:r>
              <a:rPr lang="es-ES" sz="1800" b="1" dirty="0" err="1">
                <a:latin typeface="Nunito" panose="00000500000000000000" pitchFamily="2" charset="0"/>
              </a:rPr>
              <a:t>Structure</a:t>
            </a:r>
            <a:endParaRPr lang="es-ES" sz="1800" b="1" dirty="0">
              <a:latin typeface="Nunito" panose="00000500000000000000" pitchFamily="2" charset="0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CF7D4A1-189B-4146-99DE-DD7E670227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1" y="985421"/>
            <a:ext cx="3255329" cy="348750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sz="1050" b="1" kern="1200" dirty="0" err="1">
                <a:solidFill>
                  <a:schemeClr val="bg1">
                    <a:lumMod val="85000"/>
                  </a:schemeClr>
                </a:solidFill>
                <a:latin typeface="Nunito" panose="00000500000000000000" pitchFamily="2" charset="0"/>
                <a:ea typeface="+mn-ea"/>
                <a:cs typeface="+mn-cs"/>
              </a:rPr>
              <a:t>Initial</a:t>
            </a:r>
            <a:r>
              <a:rPr lang="es-ES" sz="1050" b="1" kern="1200" dirty="0">
                <a:solidFill>
                  <a:schemeClr val="bg1">
                    <a:lumMod val="85000"/>
                  </a:schemeClr>
                </a:solidFill>
                <a:latin typeface="Nunito" panose="00000500000000000000" pitchFamily="2" charset="0"/>
                <a:ea typeface="+mn-ea"/>
                <a:cs typeface="+mn-cs"/>
              </a:rPr>
              <a:t> </a:t>
            </a:r>
            <a:r>
              <a:rPr lang="es-ES" sz="1050" b="1" kern="1200" dirty="0" err="1">
                <a:solidFill>
                  <a:schemeClr val="bg1">
                    <a:lumMod val="85000"/>
                  </a:schemeClr>
                </a:solidFill>
                <a:latin typeface="Nunito" panose="00000500000000000000" pitchFamily="2" charset="0"/>
                <a:ea typeface="+mn-ea"/>
                <a:cs typeface="+mn-cs"/>
              </a:rPr>
              <a:t>Part</a:t>
            </a:r>
            <a:endParaRPr lang="es-ES" sz="1050" b="1" kern="1200" dirty="0">
              <a:solidFill>
                <a:schemeClr val="bg1">
                  <a:lumMod val="85000"/>
                </a:schemeClr>
              </a:solidFill>
              <a:latin typeface="Nunito" panose="00000500000000000000" pitchFamily="2" charset="0"/>
              <a:ea typeface="+mn-ea"/>
              <a:cs typeface="+mn-cs"/>
            </a:endParaRPr>
          </a:p>
          <a:p>
            <a:pPr marL="0" indent="0">
              <a:buNone/>
            </a:pPr>
            <a:r>
              <a:rPr lang="en-US" sz="1050" dirty="0">
                <a:solidFill>
                  <a:schemeClr val="bg1">
                    <a:lumMod val="85000"/>
                  </a:schemeClr>
                </a:solidFill>
                <a:latin typeface="Nunito Light" panose="00000400000000000000" pitchFamily="2" charset="0"/>
              </a:rPr>
              <a:t>In this part we load the libraries and data that remain static from the loading of the App.</a:t>
            </a:r>
          </a:p>
          <a:p>
            <a:pPr marL="0" indent="0">
              <a:buNone/>
            </a:pPr>
            <a:endParaRPr lang="es-ES" sz="1050" dirty="0">
              <a:solidFill>
                <a:schemeClr val="bg1">
                  <a:lumMod val="85000"/>
                </a:schemeClr>
              </a:solidFill>
              <a:latin typeface="Nunito Light" panose="00000400000000000000" pitchFamily="2" charset="0"/>
            </a:endParaRPr>
          </a:p>
          <a:p>
            <a:pPr marL="0" indent="0" defTabSz="685800">
              <a:lnSpc>
                <a:spcPct val="90000"/>
              </a:lnSpc>
              <a:spcBef>
                <a:spcPts val="750"/>
              </a:spcBef>
              <a:buClrTx/>
              <a:buSzTx/>
              <a:buNone/>
              <a:defRPr/>
            </a:pPr>
            <a:r>
              <a:rPr lang="es-ES" sz="1050" b="1" kern="1200" dirty="0" err="1">
                <a:solidFill>
                  <a:schemeClr val="bg1">
                    <a:lumMod val="85000"/>
                  </a:schemeClr>
                </a:solidFill>
                <a:latin typeface="Nunito" panose="00000500000000000000" pitchFamily="2" charset="0"/>
                <a:ea typeface="+mn-ea"/>
                <a:cs typeface="+mn-cs"/>
              </a:rPr>
              <a:t>User</a:t>
            </a:r>
            <a:r>
              <a:rPr lang="es-ES" sz="1050" b="1" kern="1200" dirty="0">
                <a:solidFill>
                  <a:schemeClr val="bg1">
                    <a:lumMod val="85000"/>
                  </a:schemeClr>
                </a:solidFill>
                <a:latin typeface="Nunito" panose="00000500000000000000" pitchFamily="2" charset="0"/>
                <a:ea typeface="+mn-ea"/>
                <a:cs typeface="+mn-cs"/>
              </a:rPr>
              <a:t> Interface</a:t>
            </a:r>
          </a:p>
          <a:p>
            <a:pPr marL="0" indent="0" defTabSz="685800">
              <a:lnSpc>
                <a:spcPct val="90000"/>
              </a:lnSpc>
              <a:spcBef>
                <a:spcPts val="750"/>
              </a:spcBef>
              <a:buClrTx/>
              <a:buSzTx/>
              <a:buNone/>
              <a:defRPr/>
            </a:pPr>
            <a:r>
              <a:rPr lang="en-US" sz="1050" kern="1200" dirty="0">
                <a:solidFill>
                  <a:schemeClr val="bg1">
                    <a:lumMod val="85000"/>
                  </a:schemeClr>
                </a:solidFill>
                <a:latin typeface="Nunito Light" panose="00000400000000000000" pitchFamily="2" charset="0"/>
                <a:ea typeface="+mn-ea"/>
                <a:cs typeface="+mn-cs"/>
              </a:rPr>
              <a:t>In this part we will create the HTML structure of the page, including: action buttons, sliders, selectors, and everything that the user can enter and that we are going to use on the page.</a:t>
            </a:r>
          </a:p>
          <a:p>
            <a:pPr marL="0" indent="0" defTabSz="685800">
              <a:lnSpc>
                <a:spcPct val="90000"/>
              </a:lnSpc>
              <a:spcBef>
                <a:spcPts val="750"/>
              </a:spcBef>
              <a:buClrTx/>
              <a:buSzTx/>
              <a:buNone/>
              <a:defRPr/>
            </a:pPr>
            <a:endParaRPr lang="es-ES" sz="1050" dirty="0">
              <a:solidFill>
                <a:prstClr val="black"/>
              </a:solidFill>
              <a:latin typeface="Nunito Light" panose="00000400000000000000" pitchFamily="2" charset="0"/>
            </a:endParaRPr>
          </a:p>
          <a:p>
            <a:pPr marL="0" indent="0" defTabSz="685800">
              <a:lnSpc>
                <a:spcPct val="90000"/>
              </a:lnSpc>
              <a:spcBef>
                <a:spcPts val="750"/>
              </a:spcBef>
              <a:buClrTx/>
              <a:buSzTx/>
              <a:buNone/>
              <a:defRPr/>
            </a:pPr>
            <a:r>
              <a:rPr lang="es-ES" sz="1050" b="1" kern="1200" dirty="0">
                <a:solidFill>
                  <a:prstClr val="black"/>
                </a:solidFill>
                <a:latin typeface="Nunito" panose="00000500000000000000" pitchFamily="2" charset="0"/>
                <a:ea typeface="+mn-ea"/>
                <a:cs typeface="+mn-cs"/>
              </a:rPr>
              <a:t>Server</a:t>
            </a:r>
          </a:p>
          <a:p>
            <a:pPr marL="0" indent="0" defTabSz="685800">
              <a:lnSpc>
                <a:spcPct val="90000"/>
              </a:lnSpc>
              <a:spcBef>
                <a:spcPts val="750"/>
              </a:spcBef>
              <a:buClrTx/>
              <a:buSzTx/>
              <a:buNone/>
              <a:defRPr/>
            </a:pPr>
            <a:r>
              <a:rPr lang="en-US" sz="1050" kern="1200" dirty="0">
                <a:solidFill>
                  <a:prstClr val="black"/>
                </a:solidFill>
                <a:latin typeface="Nunito Light" panose="00000400000000000000" pitchFamily="2" charset="0"/>
                <a:ea typeface="+mn-ea"/>
                <a:cs typeface="+mn-cs"/>
              </a:rPr>
              <a:t>This is where we run the code in R and generate dynamic results and charts that will be displayed in the UI section.</a:t>
            </a:r>
            <a:endParaRPr lang="es-ES" sz="1050" dirty="0">
              <a:solidFill>
                <a:prstClr val="black"/>
              </a:solidFill>
              <a:latin typeface="Nunito Light" panose="00000400000000000000" pitchFamily="2" charset="0"/>
            </a:endParaRPr>
          </a:p>
          <a:p>
            <a:pPr marL="0" indent="0" defTabSz="685800">
              <a:lnSpc>
                <a:spcPct val="90000"/>
              </a:lnSpc>
              <a:spcBef>
                <a:spcPts val="750"/>
              </a:spcBef>
              <a:buClrTx/>
              <a:buSzTx/>
              <a:buNone/>
              <a:defRPr/>
            </a:pPr>
            <a:endParaRPr lang="es-ES" sz="788" kern="1200" dirty="0">
              <a:solidFill>
                <a:prstClr val="black"/>
              </a:solidFill>
              <a:latin typeface="Nunito Light" panose="00000400000000000000" pitchFamily="2" charset="0"/>
              <a:ea typeface="+mn-ea"/>
              <a:cs typeface="+mn-cs"/>
            </a:endParaRPr>
          </a:p>
          <a:p>
            <a:pPr marL="0" indent="0">
              <a:buNone/>
            </a:pPr>
            <a:endParaRPr lang="es-ES" sz="788" dirty="0">
              <a:latin typeface="Nunito Light" panose="00000400000000000000" pitchFamily="2" charset="0"/>
            </a:endParaRPr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DAD50586-F902-41AF-A1B0-661F8A67C4AE}"/>
              </a:ext>
            </a:extLst>
          </p:cNvPr>
          <p:cNvSpPr txBox="1">
            <a:spLocks/>
          </p:cNvSpPr>
          <p:nvPr/>
        </p:nvSpPr>
        <p:spPr>
          <a:xfrm>
            <a:off x="5102443" y="985421"/>
            <a:ext cx="3255329" cy="3487503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10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library</a:t>
            </a:r>
            <a:r>
              <a:rPr lang="es-ES" sz="10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(</a:t>
            </a:r>
            <a:r>
              <a:rPr lang="es-ES" sz="10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shiny</a:t>
            </a:r>
            <a:r>
              <a:rPr lang="es-ES" sz="10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)</a:t>
            </a:r>
          </a:p>
          <a:p>
            <a:pPr marL="0" indent="0">
              <a:buNone/>
            </a:pPr>
            <a:endParaRPr lang="es-ES" sz="1050" dirty="0">
              <a:solidFill>
                <a:schemeClr val="bg1">
                  <a:lumMod val="85000"/>
                </a:schemeClr>
              </a:solidFill>
              <a:latin typeface="Lucida Console" panose="020B0609040504020204" pitchFamily="49" charset="0"/>
            </a:endParaRPr>
          </a:p>
          <a:p>
            <a:pPr marL="0" indent="0">
              <a:buNone/>
            </a:pPr>
            <a:endParaRPr lang="es-ES" sz="1050" dirty="0">
              <a:solidFill>
                <a:schemeClr val="bg1">
                  <a:lumMod val="85000"/>
                </a:schemeClr>
              </a:solidFill>
              <a:latin typeface="Lucida Console" panose="020B0609040504020204" pitchFamily="49" charset="0"/>
            </a:endParaRPr>
          </a:p>
          <a:p>
            <a:pPr marL="0" indent="0">
              <a:buNone/>
            </a:pPr>
            <a:endParaRPr lang="es-ES" sz="1050" dirty="0">
              <a:solidFill>
                <a:schemeClr val="bg1">
                  <a:lumMod val="85000"/>
                </a:schemeClr>
              </a:solidFill>
              <a:latin typeface="Lucida Console" panose="020B0609040504020204" pitchFamily="49" charset="0"/>
            </a:endParaRPr>
          </a:p>
          <a:p>
            <a:pPr marL="0" indent="0">
              <a:buNone/>
            </a:pPr>
            <a:r>
              <a:rPr lang="es-ES" sz="10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ui</a:t>
            </a:r>
            <a:r>
              <a:rPr lang="es-ES" sz="10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&lt;- </a:t>
            </a:r>
            <a:r>
              <a:rPr lang="es-ES" sz="10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fluidPage</a:t>
            </a:r>
            <a:r>
              <a:rPr lang="es-ES" sz="10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(</a:t>
            </a:r>
          </a:p>
          <a:p>
            <a:pPr marL="0" indent="0">
              <a:buNone/>
            </a:pPr>
            <a:r>
              <a:rPr lang="es-ES" sz="10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 </a:t>
            </a:r>
            <a:r>
              <a:rPr lang="en-US" sz="10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titlePanel</a:t>
            </a:r>
            <a:r>
              <a:rPr lang="en-US" sz="10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(“Hello World!")</a:t>
            </a:r>
            <a:endParaRPr lang="es-ES" sz="1050" dirty="0">
              <a:solidFill>
                <a:schemeClr val="bg1">
                  <a:lumMod val="85000"/>
                </a:schemeClr>
              </a:solidFill>
              <a:latin typeface="Lucida Console" panose="020B0609040504020204" pitchFamily="49" charset="0"/>
            </a:endParaRPr>
          </a:p>
          <a:p>
            <a:pPr marL="0" indent="0">
              <a:buNone/>
            </a:pPr>
            <a:r>
              <a:rPr lang="es-ES" sz="10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)</a:t>
            </a:r>
          </a:p>
          <a:p>
            <a:pPr marL="0" indent="0">
              <a:buNone/>
            </a:pPr>
            <a:endParaRPr lang="es-ES" sz="1050" dirty="0">
              <a:latin typeface="Lucida Console" panose="020B0609040504020204" pitchFamily="49" charset="0"/>
            </a:endParaRPr>
          </a:p>
          <a:p>
            <a:pPr marL="0" indent="0">
              <a:buNone/>
            </a:pPr>
            <a:endParaRPr lang="es-ES" sz="1050" dirty="0">
              <a:latin typeface="Lucida Console" panose="020B0609040504020204" pitchFamily="49" charset="0"/>
            </a:endParaRPr>
          </a:p>
          <a:p>
            <a:pPr marL="0" indent="0">
              <a:buNone/>
            </a:pPr>
            <a:r>
              <a:rPr lang="es-ES" sz="1050" dirty="0">
                <a:latin typeface="Lucida Console" panose="020B0609040504020204" pitchFamily="49" charset="0"/>
              </a:rPr>
              <a:t>server &lt;- </a:t>
            </a:r>
            <a:r>
              <a:rPr lang="es-ES" sz="1050" dirty="0" err="1">
                <a:latin typeface="Lucida Console" panose="020B0609040504020204" pitchFamily="49" charset="0"/>
              </a:rPr>
              <a:t>function</a:t>
            </a:r>
            <a:r>
              <a:rPr lang="es-ES" sz="1050" dirty="0">
                <a:latin typeface="Lucida Console" panose="020B0609040504020204" pitchFamily="49" charset="0"/>
              </a:rPr>
              <a:t>(input, output) {</a:t>
            </a:r>
          </a:p>
          <a:p>
            <a:pPr marL="0" indent="0">
              <a:buNone/>
            </a:pPr>
            <a:r>
              <a:rPr lang="es-ES" sz="1050" dirty="0">
                <a:latin typeface="Lucida Console" panose="020B0609040504020204" pitchFamily="49" charset="0"/>
              </a:rPr>
              <a:t>}</a:t>
            </a:r>
          </a:p>
          <a:p>
            <a:pPr marL="0" indent="0">
              <a:buNone/>
            </a:pPr>
            <a:endParaRPr lang="es-ES" sz="1050" dirty="0">
              <a:latin typeface="Lucida Console" panose="020B0609040504020204" pitchFamily="49" charset="0"/>
            </a:endParaRPr>
          </a:p>
          <a:p>
            <a:pPr marL="0" indent="0">
              <a:buNone/>
            </a:pPr>
            <a:endParaRPr lang="en-GB" sz="1500" dirty="0">
              <a:latin typeface="Nunito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03680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941E086D-872A-4CF2-B500-F9BF676810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1693" y="1171204"/>
            <a:ext cx="4193658" cy="2884399"/>
          </a:xfrm>
          <a:prstGeom prst="rect">
            <a:avLst/>
          </a:prstGeom>
          <a:effectLst>
            <a:outerShdw blurRad="50800" dist="50800" dir="5400000" algn="ctr" rotWithShape="0">
              <a:schemeClr val="tx1">
                <a:lumMod val="65000"/>
                <a:lumOff val="35000"/>
                <a:alpha val="50000"/>
              </a:schemeClr>
            </a:outerShdw>
          </a:effec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5EA51047-9EE0-40D3-A060-DCE8112913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80376"/>
            <a:ext cx="3370366" cy="578413"/>
          </a:xfrm>
        </p:spPr>
        <p:txBody>
          <a:bodyPr>
            <a:normAutofit/>
          </a:bodyPr>
          <a:lstStyle/>
          <a:p>
            <a:r>
              <a:rPr lang="es-ES" sz="1800" b="1" dirty="0" err="1">
                <a:latin typeface="Nunito" panose="00000500000000000000" pitchFamily="2" charset="0"/>
              </a:rPr>
              <a:t>Creating</a:t>
            </a:r>
            <a:r>
              <a:rPr lang="es-ES" sz="1800" b="1" dirty="0">
                <a:latin typeface="Nunito" panose="00000500000000000000" pitchFamily="2" charset="0"/>
              </a:rPr>
              <a:t> </a:t>
            </a:r>
            <a:r>
              <a:rPr lang="es-ES" sz="1800" b="1" dirty="0" err="1">
                <a:latin typeface="Nunito" panose="00000500000000000000" pitchFamily="2" charset="0"/>
              </a:rPr>
              <a:t>the</a:t>
            </a:r>
            <a:r>
              <a:rPr lang="es-ES" sz="1800" b="1" dirty="0">
                <a:latin typeface="Nunito" panose="00000500000000000000" pitchFamily="2" charset="0"/>
              </a:rPr>
              <a:t> UI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CF7D4A1-189B-4146-99DE-DD7E670227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1" y="985421"/>
            <a:ext cx="3255329" cy="3487503"/>
          </a:xfrm>
        </p:spPr>
        <p:txBody>
          <a:bodyPr>
            <a:normAutofit/>
          </a:bodyPr>
          <a:lstStyle/>
          <a:p>
            <a:pPr marL="0" indent="0" defTabSz="685800">
              <a:lnSpc>
                <a:spcPct val="90000"/>
              </a:lnSpc>
              <a:spcBef>
                <a:spcPts val="750"/>
              </a:spcBef>
              <a:buClrTx/>
              <a:buSzTx/>
              <a:buNone/>
              <a:defRPr/>
            </a:pPr>
            <a:r>
              <a:rPr lang="en-US" sz="1050" kern="1200" dirty="0">
                <a:solidFill>
                  <a:prstClr val="black"/>
                </a:solidFill>
                <a:latin typeface="Nunito Light" panose="00000400000000000000" pitchFamily="2" charset="0"/>
                <a:ea typeface="+mn-ea"/>
                <a:cs typeface="+mn-cs"/>
              </a:rPr>
              <a:t>Although we could create the structure we want or even load an HTML document, Shiny offers functions with basic structures.</a:t>
            </a:r>
          </a:p>
          <a:p>
            <a:pPr marL="0" indent="0" defTabSz="685800">
              <a:lnSpc>
                <a:spcPct val="90000"/>
              </a:lnSpc>
              <a:spcBef>
                <a:spcPts val="750"/>
              </a:spcBef>
              <a:buClrTx/>
              <a:buSzTx/>
              <a:buNone/>
              <a:defRPr/>
            </a:pPr>
            <a:endParaRPr lang="es-ES" sz="1050" dirty="0">
              <a:solidFill>
                <a:prstClr val="black"/>
              </a:solidFill>
              <a:latin typeface="Nunito Light" panose="00000400000000000000" pitchFamily="2" charset="0"/>
            </a:endParaRPr>
          </a:p>
          <a:p>
            <a:pPr marL="0" indent="0" defTabSz="685800">
              <a:lnSpc>
                <a:spcPct val="90000"/>
              </a:lnSpc>
              <a:spcBef>
                <a:spcPts val="750"/>
              </a:spcBef>
              <a:buClrTx/>
              <a:buSzTx/>
              <a:buNone/>
              <a:defRPr/>
            </a:pPr>
            <a:endParaRPr lang="es-ES" sz="1050" dirty="0">
              <a:solidFill>
                <a:prstClr val="black"/>
              </a:solidFill>
              <a:latin typeface="Nunito Light" panose="00000400000000000000" pitchFamily="2" charset="0"/>
            </a:endParaRPr>
          </a:p>
          <a:p>
            <a:pPr marL="0" indent="0" defTabSz="685800">
              <a:lnSpc>
                <a:spcPct val="90000"/>
              </a:lnSpc>
              <a:spcBef>
                <a:spcPts val="750"/>
              </a:spcBef>
              <a:buClrTx/>
              <a:buSzTx/>
              <a:buNone/>
              <a:defRPr/>
            </a:pPr>
            <a:r>
              <a:rPr lang="es-ES" sz="1050" dirty="0" err="1">
                <a:solidFill>
                  <a:prstClr val="black"/>
                </a:solidFill>
                <a:latin typeface="Nunito Light" panose="00000400000000000000" pitchFamily="2" charset="0"/>
              </a:rPr>
              <a:t>Example</a:t>
            </a:r>
            <a:r>
              <a:rPr lang="es-ES" sz="1050" dirty="0">
                <a:solidFill>
                  <a:prstClr val="black"/>
                </a:solidFill>
                <a:latin typeface="Nunito Light" panose="00000400000000000000" pitchFamily="2" charset="0"/>
              </a:rPr>
              <a:t>:</a:t>
            </a:r>
            <a:endParaRPr lang="es-ES" sz="1050" kern="1200" dirty="0">
              <a:solidFill>
                <a:prstClr val="black"/>
              </a:solidFill>
              <a:latin typeface="Nunito Light" panose="00000400000000000000" pitchFamily="2" charset="0"/>
              <a:ea typeface="+mn-ea"/>
              <a:cs typeface="+mn-cs"/>
            </a:endParaRPr>
          </a:p>
          <a:p>
            <a:pPr marL="0" indent="0">
              <a:buNone/>
              <a:defRPr/>
            </a:pPr>
            <a:r>
              <a:rPr lang="es-ES" sz="9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ui</a:t>
            </a:r>
            <a:r>
              <a:rPr lang="es-ES" sz="900" dirty="0">
                <a:solidFill>
                  <a:prstClr val="black"/>
                </a:solidFill>
                <a:latin typeface="Lucida Console" panose="020B0609040504020204" pitchFamily="49" charset="0"/>
              </a:rPr>
              <a:t> &lt;- </a:t>
            </a:r>
            <a:r>
              <a:rPr lang="es-ES" sz="9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fluidPage</a:t>
            </a:r>
            <a:r>
              <a:rPr lang="es-ES" sz="900" dirty="0">
                <a:solidFill>
                  <a:prstClr val="black"/>
                </a:solidFill>
                <a:latin typeface="Lucida Console" panose="020B0609040504020204" pitchFamily="49" charset="0"/>
              </a:rPr>
              <a:t>(</a:t>
            </a:r>
          </a:p>
          <a:p>
            <a:pPr marL="0" indent="0">
              <a:buNone/>
              <a:defRPr/>
            </a:pPr>
            <a:r>
              <a:rPr lang="es-ES" sz="900" dirty="0">
                <a:solidFill>
                  <a:prstClr val="black"/>
                </a:solidFill>
                <a:latin typeface="Lucida Console" panose="020B0609040504020204" pitchFamily="49" charset="0"/>
              </a:rPr>
              <a:t>   </a:t>
            </a:r>
            <a:r>
              <a:rPr lang="es-ES" sz="9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titlePanel</a:t>
            </a:r>
            <a:r>
              <a:rPr lang="es-ES" sz="900" dirty="0">
                <a:solidFill>
                  <a:prstClr val="black"/>
                </a:solidFill>
                <a:latin typeface="Lucida Console" panose="020B0609040504020204" pitchFamily="49" charset="0"/>
              </a:rPr>
              <a:t>('Título de App'),</a:t>
            </a:r>
          </a:p>
          <a:p>
            <a:pPr marL="0" indent="0">
              <a:buNone/>
              <a:defRPr/>
            </a:pPr>
            <a:r>
              <a:rPr lang="es-ES" sz="900" dirty="0">
                <a:solidFill>
                  <a:prstClr val="black"/>
                </a:solidFill>
                <a:latin typeface="Lucida Console" panose="020B0609040504020204" pitchFamily="49" charset="0"/>
              </a:rPr>
              <a:t>  </a:t>
            </a:r>
            <a:r>
              <a:rPr lang="en-US" sz="9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9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sidebarLayout</a:t>
            </a:r>
            <a:r>
              <a:rPr lang="en-US" sz="900" dirty="0">
                <a:solidFill>
                  <a:prstClr val="black"/>
                </a:solidFill>
                <a:latin typeface="Lucida Console" panose="020B0609040504020204" pitchFamily="49" charset="0"/>
              </a:rPr>
              <a:t>(</a:t>
            </a:r>
          </a:p>
          <a:p>
            <a:pPr marL="0" indent="0">
              <a:buNone/>
              <a:defRPr/>
            </a:pPr>
            <a:r>
              <a:rPr lang="en-US" sz="900" dirty="0">
                <a:solidFill>
                  <a:prstClr val="black"/>
                </a:solidFill>
                <a:latin typeface="Lucida Console" panose="020B0609040504020204" pitchFamily="49" charset="0"/>
              </a:rPr>
              <a:t>        </a:t>
            </a:r>
            <a:r>
              <a:rPr lang="en-US" sz="9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sidebarPanel</a:t>
            </a:r>
            <a:r>
              <a:rPr lang="en-US" sz="900" dirty="0">
                <a:solidFill>
                  <a:prstClr val="black"/>
                </a:solidFill>
                <a:latin typeface="Lucida Console" panose="020B0609040504020204" pitchFamily="49" charset="0"/>
              </a:rPr>
              <a:t>('</a:t>
            </a:r>
            <a:r>
              <a:rPr lang="en-US" sz="9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Panel_Lateral</a:t>
            </a:r>
            <a:r>
              <a:rPr lang="en-US" sz="900" dirty="0">
                <a:solidFill>
                  <a:prstClr val="black"/>
                </a:solidFill>
                <a:latin typeface="Lucida Console" panose="020B0609040504020204" pitchFamily="49" charset="0"/>
              </a:rPr>
              <a:t>'),</a:t>
            </a:r>
          </a:p>
          <a:p>
            <a:pPr marL="0" indent="0">
              <a:buNone/>
              <a:defRPr/>
            </a:pPr>
            <a:r>
              <a:rPr lang="en-US" sz="900" dirty="0">
                <a:solidFill>
                  <a:prstClr val="black"/>
                </a:solidFill>
                <a:latin typeface="Lucida Console" panose="020B0609040504020204" pitchFamily="49" charset="0"/>
              </a:rPr>
              <a:t>        </a:t>
            </a:r>
            <a:r>
              <a:rPr lang="en-US" sz="9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mainPanel</a:t>
            </a:r>
            <a:r>
              <a:rPr lang="en-US" sz="900" dirty="0">
                <a:solidFill>
                  <a:prstClr val="black"/>
                </a:solidFill>
                <a:latin typeface="Lucida Console" panose="020B0609040504020204" pitchFamily="49" charset="0"/>
              </a:rPr>
              <a:t>('</a:t>
            </a:r>
            <a:r>
              <a:rPr lang="en-US" sz="9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Panel_Principal</a:t>
            </a:r>
            <a:r>
              <a:rPr lang="en-US" sz="900" dirty="0">
                <a:solidFill>
                  <a:prstClr val="black"/>
                </a:solidFill>
                <a:latin typeface="Lucida Console" panose="020B0609040504020204" pitchFamily="49" charset="0"/>
              </a:rPr>
              <a:t>')</a:t>
            </a:r>
          </a:p>
          <a:p>
            <a:pPr marL="0" indent="0">
              <a:buNone/>
              <a:defRPr/>
            </a:pPr>
            <a:r>
              <a:rPr lang="en-US" sz="900" dirty="0">
                <a:solidFill>
                  <a:prstClr val="black"/>
                </a:solidFill>
                <a:latin typeface="Lucida Console" panose="020B0609040504020204" pitchFamily="49" charset="0"/>
              </a:rPr>
              <a:t>)</a:t>
            </a:r>
          </a:p>
          <a:p>
            <a:pPr marL="0" indent="0">
              <a:buNone/>
              <a:defRPr/>
            </a:pPr>
            <a:r>
              <a:rPr lang="es-ES" sz="900" dirty="0">
                <a:solidFill>
                  <a:prstClr val="black"/>
                </a:solidFill>
                <a:latin typeface="Lucida Console" panose="020B060904050402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2105319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1087141B-1C81-4568-BE21-D32AE036FB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1692" y="1171204"/>
            <a:ext cx="4193658" cy="2884399"/>
          </a:xfrm>
          <a:prstGeom prst="rect">
            <a:avLst/>
          </a:prstGeom>
          <a:effectLst>
            <a:outerShdw blurRad="50800" dist="50800" dir="5400000" algn="ctr" rotWithShape="0">
              <a:schemeClr val="tx1">
                <a:lumMod val="65000"/>
                <a:lumOff val="35000"/>
                <a:alpha val="50000"/>
              </a:schemeClr>
            </a:outerShdw>
          </a:effec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5EA51047-9EE0-40D3-A060-DCE8112913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80376"/>
            <a:ext cx="3370366" cy="578413"/>
          </a:xfrm>
        </p:spPr>
        <p:txBody>
          <a:bodyPr>
            <a:normAutofit/>
          </a:bodyPr>
          <a:lstStyle/>
          <a:p>
            <a:r>
              <a:rPr lang="es-ES" sz="1800" b="1" dirty="0" err="1">
                <a:latin typeface="Nunito" panose="00000500000000000000" pitchFamily="2" charset="0"/>
              </a:rPr>
              <a:t>Creating</a:t>
            </a:r>
            <a:r>
              <a:rPr lang="es-ES" sz="1800" b="1" dirty="0">
                <a:latin typeface="Nunito" panose="00000500000000000000" pitchFamily="2" charset="0"/>
              </a:rPr>
              <a:t> </a:t>
            </a:r>
            <a:r>
              <a:rPr lang="es-ES" sz="1800" b="1" dirty="0" err="1">
                <a:latin typeface="Nunito" panose="00000500000000000000" pitchFamily="2" charset="0"/>
              </a:rPr>
              <a:t>the</a:t>
            </a:r>
            <a:r>
              <a:rPr lang="es-ES" sz="1800" b="1" dirty="0">
                <a:latin typeface="Nunito" panose="00000500000000000000" pitchFamily="2" charset="0"/>
              </a:rPr>
              <a:t> UI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CF7D4A1-189B-4146-99DE-DD7E670227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1" y="985421"/>
            <a:ext cx="3255329" cy="3487503"/>
          </a:xfrm>
        </p:spPr>
        <p:txBody>
          <a:bodyPr>
            <a:noAutofit/>
          </a:bodyPr>
          <a:lstStyle/>
          <a:p>
            <a:pPr marL="0" indent="0" defTabSz="685800">
              <a:lnSpc>
                <a:spcPct val="90000"/>
              </a:lnSpc>
              <a:spcBef>
                <a:spcPts val="750"/>
              </a:spcBef>
              <a:buClrTx/>
              <a:buSzTx/>
              <a:buNone/>
              <a:defRPr/>
            </a:pPr>
            <a:r>
              <a:rPr lang="en-US" sz="1050" kern="1200" dirty="0">
                <a:solidFill>
                  <a:prstClr val="black"/>
                </a:solidFill>
                <a:latin typeface="Nunito Light" panose="00000400000000000000" pitchFamily="2" charset="0"/>
                <a:ea typeface="+mn-ea"/>
                <a:cs typeface="+mn-cs"/>
              </a:rPr>
              <a:t>In addition, in case we do not know about HTML, it offers many functions that allow you to create the UI in HTML5 directly from R.</a:t>
            </a:r>
          </a:p>
          <a:p>
            <a:pPr marL="0" indent="0" defTabSz="685800">
              <a:lnSpc>
                <a:spcPct val="90000"/>
              </a:lnSpc>
              <a:spcBef>
                <a:spcPts val="750"/>
              </a:spcBef>
              <a:buClrTx/>
              <a:buSzTx/>
              <a:buNone/>
              <a:defRPr/>
            </a:pPr>
            <a:endParaRPr lang="es-ES" sz="1050" dirty="0">
              <a:solidFill>
                <a:prstClr val="black"/>
              </a:solidFill>
              <a:latin typeface="Nunito Light" panose="00000400000000000000" pitchFamily="2" charset="0"/>
            </a:endParaRPr>
          </a:p>
          <a:p>
            <a:pPr marL="0" indent="0" defTabSz="685800">
              <a:lnSpc>
                <a:spcPct val="90000"/>
              </a:lnSpc>
              <a:spcBef>
                <a:spcPts val="750"/>
              </a:spcBef>
              <a:buClrTx/>
              <a:buSzTx/>
              <a:buNone/>
              <a:defRPr/>
            </a:pPr>
            <a:r>
              <a:rPr lang="es-ES" sz="1050" dirty="0" err="1">
                <a:solidFill>
                  <a:prstClr val="black"/>
                </a:solidFill>
                <a:latin typeface="Nunito Light" panose="00000400000000000000" pitchFamily="2" charset="0"/>
              </a:rPr>
              <a:t>Example</a:t>
            </a:r>
            <a:r>
              <a:rPr lang="es-ES" sz="1050" dirty="0">
                <a:solidFill>
                  <a:prstClr val="black"/>
                </a:solidFill>
                <a:latin typeface="Nunito Light" panose="00000400000000000000" pitchFamily="2" charset="0"/>
              </a:rPr>
              <a:t>:</a:t>
            </a:r>
            <a:endParaRPr lang="es-ES" sz="1050" kern="1200" dirty="0">
              <a:solidFill>
                <a:prstClr val="black"/>
              </a:solidFill>
              <a:latin typeface="Nunito Light" panose="00000400000000000000" pitchFamily="2" charset="0"/>
              <a:ea typeface="+mn-ea"/>
              <a:cs typeface="+mn-cs"/>
            </a:endParaRPr>
          </a:p>
          <a:p>
            <a:pPr marL="0" indent="0">
              <a:buNone/>
              <a:defRPr/>
            </a:pPr>
            <a:r>
              <a:rPr lang="es-ES" sz="9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ui</a:t>
            </a:r>
            <a:r>
              <a:rPr lang="es-ES" sz="900" dirty="0">
                <a:solidFill>
                  <a:prstClr val="black"/>
                </a:solidFill>
                <a:latin typeface="Lucida Console" panose="020B0609040504020204" pitchFamily="49" charset="0"/>
              </a:rPr>
              <a:t> &lt;- </a:t>
            </a:r>
            <a:r>
              <a:rPr lang="es-ES" sz="9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fluidPage</a:t>
            </a:r>
            <a:r>
              <a:rPr lang="es-ES" sz="900" dirty="0">
                <a:solidFill>
                  <a:prstClr val="black"/>
                </a:solidFill>
                <a:latin typeface="Lucida Console" panose="020B0609040504020204" pitchFamily="49" charset="0"/>
              </a:rPr>
              <a:t>(</a:t>
            </a:r>
          </a:p>
          <a:p>
            <a:pPr marL="0" indent="0">
              <a:buNone/>
              <a:defRPr/>
            </a:pPr>
            <a:r>
              <a:rPr lang="es-ES" sz="900" dirty="0">
                <a:solidFill>
                  <a:prstClr val="black"/>
                </a:solidFill>
                <a:latin typeface="Lucida Console" panose="020B0609040504020204" pitchFamily="49" charset="0"/>
              </a:rPr>
              <a:t>    </a:t>
            </a:r>
            <a:r>
              <a:rPr lang="es-ES" sz="9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titlePanel</a:t>
            </a:r>
            <a:r>
              <a:rPr lang="es-ES" sz="900" dirty="0">
                <a:solidFill>
                  <a:prstClr val="black"/>
                </a:solidFill>
                <a:latin typeface="Lucida Console" panose="020B0609040504020204" pitchFamily="49" charset="0"/>
              </a:rPr>
              <a:t>("Título de la App"),</a:t>
            </a:r>
          </a:p>
          <a:p>
            <a:pPr marL="0" indent="0">
              <a:buNone/>
              <a:defRPr/>
            </a:pPr>
            <a:r>
              <a:rPr lang="es-ES" sz="900" dirty="0">
                <a:solidFill>
                  <a:prstClr val="black"/>
                </a:solidFill>
                <a:latin typeface="Lucida Console" panose="020B0609040504020204" pitchFamily="49" charset="0"/>
              </a:rPr>
              <a:t>    </a:t>
            </a:r>
            <a:r>
              <a:rPr lang="es-ES" sz="9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sidebarLayout</a:t>
            </a:r>
            <a:r>
              <a:rPr lang="es-ES" sz="900" dirty="0">
                <a:solidFill>
                  <a:prstClr val="black"/>
                </a:solidFill>
                <a:latin typeface="Lucida Console" panose="020B0609040504020204" pitchFamily="49" charset="0"/>
              </a:rPr>
              <a:t>(</a:t>
            </a:r>
          </a:p>
          <a:p>
            <a:pPr marL="0" indent="0">
              <a:buNone/>
              <a:defRPr/>
            </a:pPr>
            <a:r>
              <a:rPr lang="es-ES" sz="900" dirty="0">
                <a:solidFill>
                  <a:prstClr val="black"/>
                </a:solidFill>
                <a:latin typeface="Lucida Console" panose="020B0609040504020204" pitchFamily="49" charset="0"/>
              </a:rPr>
              <a:t>        </a:t>
            </a:r>
            <a:r>
              <a:rPr lang="es-ES" sz="9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sidebarPanel</a:t>
            </a:r>
            <a:r>
              <a:rPr lang="es-ES" sz="900" dirty="0">
                <a:solidFill>
                  <a:prstClr val="black"/>
                </a:solidFill>
                <a:latin typeface="Lucida Console" panose="020B0609040504020204" pitchFamily="49" charset="0"/>
              </a:rPr>
              <a:t>(),</a:t>
            </a:r>
          </a:p>
          <a:p>
            <a:pPr marL="0" indent="0">
              <a:buNone/>
              <a:defRPr/>
            </a:pPr>
            <a:r>
              <a:rPr lang="es-ES" sz="900" dirty="0">
                <a:solidFill>
                  <a:prstClr val="black"/>
                </a:solidFill>
                <a:latin typeface="Lucida Console" panose="020B0609040504020204" pitchFamily="49" charset="0"/>
              </a:rPr>
              <a:t>        </a:t>
            </a:r>
            <a:r>
              <a:rPr lang="es-ES" sz="9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mainPanel</a:t>
            </a:r>
            <a:r>
              <a:rPr lang="es-ES" sz="900" dirty="0">
                <a:solidFill>
                  <a:prstClr val="black"/>
                </a:solidFill>
                <a:latin typeface="Lucida Console" panose="020B0609040504020204" pitchFamily="49" charset="0"/>
              </a:rPr>
              <a:t>(</a:t>
            </a:r>
          </a:p>
          <a:p>
            <a:pPr marL="0" indent="0">
              <a:buNone/>
              <a:defRPr/>
            </a:pPr>
            <a:r>
              <a:rPr lang="es-ES" sz="900" dirty="0">
                <a:solidFill>
                  <a:prstClr val="black"/>
                </a:solidFill>
                <a:latin typeface="Lucida Console" panose="020B0609040504020204" pitchFamily="49" charset="0"/>
              </a:rPr>
              <a:t>     h1("Título de nivel uno"),</a:t>
            </a:r>
          </a:p>
          <a:p>
            <a:pPr marL="0" indent="0">
              <a:buNone/>
              <a:defRPr/>
            </a:pPr>
            <a:r>
              <a:rPr lang="es-ES" sz="900" dirty="0">
                <a:solidFill>
                  <a:prstClr val="black"/>
                </a:solidFill>
                <a:latin typeface="Lucida Console" panose="020B0609040504020204" pitchFamily="49" charset="0"/>
              </a:rPr>
              <a:t>     h2("Título de nivel dos"),</a:t>
            </a:r>
          </a:p>
          <a:p>
            <a:pPr marL="0" indent="0">
              <a:buNone/>
              <a:defRPr/>
            </a:pPr>
            <a:r>
              <a:rPr lang="es-ES" sz="900" dirty="0">
                <a:solidFill>
                  <a:prstClr val="black"/>
                </a:solidFill>
                <a:latin typeface="Lucida Console" panose="020B0609040504020204" pitchFamily="49" charset="0"/>
              </a:rPr>
              <a:t>     h3("Título de nivel tres"),</a:t>
            </a:r>
          </a:p>
          <a:p>
            <a:pPr marL="0" indent="0">
              <a:buNone/>
              <a:defRPr/>
            </a:pPr>
            <a:r>
              <a:rPr lang="es-ES" sz="900" dirty="0">
                <a:solidFill>
                  <a:prstClr val="black"/>
                </a:solidFill>
                <a:latin typeface="Lucida Console" panose="020B0609040504020204" pitchFamily="49" charset="0"/>
              </a:rPr>
              <a:t>     h4("Título de nivel cuatro"),</a:t>
            </a:r>
          </a:p>
          <a:p>
            <a:pPr marL="0" indent="0">
              <a:buNone/>
              <a:defRPr/>
            </a:pPr>
            <a:r>
              <a:rPr lang="es-ES" sz="900" dirty="0">
                <a:solidFill>
                  <a:prstClr val="black"/>
                </a:solidFill>
                <a:latin typeface="Lucida Console" panose="020B0609040504020204" pitchFamily="49" charset="0"/>
              </a:rPr>
              <a:t>     h5("Título de nivel cinco"),</a:t>
            </a:r>
          </a:p>
          <a:p>
            <a:pPr marL="0" indent="0">
              <a:buNone/>
              <a:defRPr/>
            </a:pPr>
            <a:r>
              <a:rPr lang="es-ES" sz="900" dirty="0">
                <a:solidFill>
                  <a:prstClr val="black"/>
                </a:solidFill>
                <a:latin typeface="Lucida Console" panose="020B0609040504020204" pitchFamily="49" charset="0"/>
              </a:rPr>
              <a:t>     h6("Título de nivel seis")</a:t>
            </a:r>
          </a:p>
          <a:p>
            <a:pPr marL="0" indent="0">
              <a:buNone/>
              <a:defRPr/>
            </a:pPr>
            <a:r>
              <a:rPr lang="es-ES" sz="900" dirty="0">
                <a:solidFill>
                  <a:prstClr val="black"/>
                </a:solidFill>
                <a:latin typeface="Lucida Console" panose="020B0609040504020204" pitchFamily="49" charset="0"/>
              </a:rPr>
              <a:t>        )))</a:t>
            </a:r>
          </a:p>
        </p:txBody>
      </p:sp>
    </p:spTree>
    <p:extLst>
      <p:ext uri="{BB962C8B-B14F-4D97-AF65-F5344CB8AC3E}">
        <p14:creationId xmlns:p14="http://schemas.microsoft.com/office/powerpoint/2010/main" val="129824559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4B7C00CA-279E-4460-9A53-B07858E91B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1692" y="1171205"/>
            <a:ext cx="4193658" cy="2884399"/>
          </a:xfrm>
          <a:prstGeom prst="rect">
            <a:avLst/>
          </a:prstGeom>
          <a:effectLst>
            <a:outerShdw blurRad="50800" dist="50800" dir="5400000" algn="ctr" rotWithShape="0">
              <a:schemeClr val="tx1">
                <a:lumMod val="65000"/>
                <a:lumOff val="35000"/>
                <a:alpha val="50000"/>
              </a:schemeClr>
            </a:outerShdw>
          </a:effectLst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CF7D4A1-189B-4146-99DE-DD7E670227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1" y="985421"/>
            <a:ext cx="3255329" cy="3487503"/>
          </a:xfrm>
        </p:spPr>
        <p:txBody>
          <a:bodyPr>
            <a:noAutofit/>
          </a:bodyPr>
          <a:lstStyle/>
          <a:p>
            <a:pPr marL="0" indent="0" defTabSz="685800">
              <a:lnSpc>
                <a:spcPct val="90000"/>
              </a:lnSpc>
              <a:spcBef>
                <a:spcPts val="750"/>
              </a:spcBef>
              <a:buClrTx/>
              <a:buSzTx/>
              <a:buNone/>
              <a:defRPr/>
            </a:pPr>
            <a:r>
              <a:rPr lang="en-US" sz="1050" dirty="0">
                <a:solidFill>
                  <a:prstClr val="black"/>
                </a:solidFill>
                <a:latin typeface="Nunito Light" panose="00000400000000000000" pitchFamily="2" charset="0"/>
              </a:rPr>
              <a:t>Likewise, we can also create elements that serve as user inputs, such as: an action button, a selector</a:t>
            </a:r>
          </a:p>
          <a:p>
            <a:pPr marL="0" indent="0" defTabSz="685800">
              <a:lnSpc>
                <a:spcPct val="90000"/>
              </a:lnSpc>
              <a:spcBef>
                <a:spcPts val="750"/>
              </a:spcBef>
              <a:buClrTx/>
              <a:buSzTx/>
              <a:buNone/>
              <a:defRPr/>
            </a:pPr>
            <a:endParaRPr lang="es-ES" sz="1050" dirty="0">
              <a:solidFill>
                <a:prstClr val="black"/>
              </a:solidFill>
              <a:latin typeface="Nunito Light" panose="00000400000000000000" pitchFamily="2" charset="0"/>
            </a:endParaRPr>
          </a:p>
          <a:p>
            <a:pPr marL="0" indent="0" defTabSz="685800">
              <a:lnSpc>
                <a:spcPct val="90000"/>
              </a:lnSpc>
              <a:spcBef>
                <a:spcPts val="750"/>
              </a:spcBef>
              <a:buClrTx/>
              <a:buSzTx/>
              <a:buNone/>
              <a:defRPr/>
            </a:pPr>
            <a:r>
              <a:rPr lang="es-ES" sz="1050" dirty="0" err="1">
                <a:solidFill>
                  <a:prstClr val="black"/>
                </a:solidFill>
                <a:latin typeface="Nunito Light" panose="00000400000000000000" pitchFamily="2" charset="0"/>
              </a:rPr>
              <a:t>Example</a:t>
            </a:r>
            <a:r>
              <a:rPr lang="es-ES" sz="1050" dirty="0">
                <a:solidFill>
                  <a:prstClr val="black"/>
                </a:solidFill>
                <a:latin typeface="Nunito Light" panose="00000400000000000000" pitchFamily="2" charset="0"/>
              </a:rPr>
              <a:t>:</a:t>
            </a:r>
            <a:endParaRPr lang="es-ES" sz="1050" kern="1200" dirty="0">
              <a:solidFill>
                <a:prstClr val="black"/>
              </a:solidFill>
              <a:latin typeface="Nunito Light" panose="00000400000000000000" pitchFamily="2" charset="0"/>
              <a:ea typeface="+mn-ea"/>
              <a:cs typeface="+mn-cs"/>
            </a:endParaRPr>
          </a:p>
          <a:p>
            <a:pPr marL="0" indent="0">
              <a:buNone/>
              <a:defRPr/>
            </a:pPr>
            <a:r>
              <a:rPr lang="es-ES" sz="9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ui</a:t>
            </a:r>
            <a:r>
              <a:rPr lang="es-ES" sz="900" dirty="0">
                <a:solidFill>
                  <a:prstClr val="black"/>
                </a:solidFill>
                <a:latin typeface="Lucida Console" panose="020B0609040504020204" pitchFamily="49" charset="0"/>
              </a:rPr>
              <a:t> &lt;- </a:t>
            </a:r>
            <a:r>
              <a:rPr lang="es-ES" sz="9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fluidPage</a:t>
            </a:r>
            <a:r>
              <a:rPr lang="es-ES" sz="900" dirty="0">
                <a:solidFill>
                  <a:prstClr val="black"/>
                </a:solidFill>
                <a:latin typeface="Lucida Console" panose="020B0609040504020204" pitchFamily="49" charset="0"/>
              </a:rPr>
              <a:t>(</a:t>
            </a:r>
          </a:p>
          <a:p>
            <a:pPr marL="0" indent="0">
              <a:buNone/>
              <a:defRPr/>
            </a:pPr>
            <a:r>
              <a:rPr lang="es-ES" sz="900" dirty="0">
                <a:solidFill>
                  <a:prstClr val="black"/>
                </a:solidFill>
                <a:latin typeface="Lucida Console" panose="020B0609040504020204" pitchFamily="49" charset="0"/>
              </a:rPr>
              <a:t>    </a:t>
            </a:r>
            <a:r>
              <a:rPr lang="es-ES" sz="9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titlePanel</a:t>
            </a:r>
            <a:r>
              <a:rPr lang="es-ES" sz="900" dirty="0">
                <a:solidFill>
                  <a:prstClr val="black"/>
                </a:solidFill>
                <a:latin typeface="Lucida Console" panose="020B0609040504020204" pitchFamily="49" charset="0"/>
              </a:rPr>
              <a:t>("Título de la App"),</a:t>
            </a:r>
          </a:p>
          <a:p>
            <a:pPr marL="0" indent="0">
              <a:buNone/>
              <a:defRPr/>
            </a:pPr>
            <a:r>
              <a:rPr lang="es-ES" sz="900" dirty="0">
                <a:solidFill>
                  <a:prstClr val="black"/>
                </a:solidFill>
                <a:latin typeface="Lucida Console" panose="020B0609040504020204" pitchFamily="49" charset="0"/>
              </a:rPr>
              <a:t>    </a:t>
            </a:r>
            <a:r>
              <a:rPr lang="es-ES" sz="9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sidebarLayout</a:t>
            </a:r>
            <a:r>
              <a:rPr lang="es-ES" sz="900" dirty="0">
                <a:solidFill>
                  <a:prstClr val="black"/>
                </a:solidFill>
                <a:latin typeface="Lucida Console" panose="020B0609040504020204" pitchFamily="49" charset="0"/>
              </a:rPr>
              <a:t>(</a:t>
            </a:r>
          </a:p>
          <a:p>
            <a:pPr marL="0" indent="0">
              <a:buNone/>
              <a:defRPr/>
            </a:pPr>
            <a:r>
              <a:rPr lang="es-ES" sz="900" dirty="0">
                <a:solidFill>
                  <a:prstClr val="black"/>
                </a:solidFill>
                <a:latin typeface="Lucida Console" panose="020B0609040504020204" pitchFamily="49" charset="0"/>
              </a:rPr>
              <a:t>        </a:t>
            </a:r>
            <a:r>
              <a:rPr lang="es-ES" sz="9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sidebarPanel</a:t>
            </a:r>
            <a:r>
              <a:rPr lang="es-ES" sz="900" dirty="0">
                <a:solidFill>
                  <a:prstClr val="black"/>
                </a:solidFill>
                <a:latin typeface="Lucida Console" panose="020B0609040504020204" pitchFamily="49" charset="0"/>
              </a:rPr>
              <a:t>(</a:t>
            </a:r>
          </a:p>
          <a:p>
            <a:pPr marL="0" indent="0">
              <a:buNone/>
              <a:defRPr/>
            </a:pPr>
            <a:r>
              <a:rPr lang="es-ES" sz="9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selectInput</a:t>
            </a:r>
            <a:r>
              <a:rPr lang="es-ES" sz="900" dirty="0">
                <a:solidFill>
                  <a:prstClr val="black"/>
                </a:solidFill>
                <a:latin typeface="Lucida Console" panose="020B0609040504020204" pitchFamily="49" charset="0"/>
              </a:rPr>
              <a:t>("a","Selector",</a:t>
            </a:r>
            <a:r>
              <a:rPr lang="es-ES" sz="9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letters</a:t>
            </a:r>
            <a:r>
              <a:rPr lang="es-ES" sz="900" dirty="0">
                <a:solidFill>
                  <a:prstClr val="black"/>
                </a:solidFill>
                <a:latin typeface="Lucida Console" panose="020B0609040504020204" pitchFamily="49" charset="0"/>
              </a:rPr>
              <a:t>),</a:t>
            </a:r>
          </a:p>
          <a:p>
            <a:pPr marL="0" indent="0">
              <a:buNone/>
              <a:defRPr/>
            </a:pPr>
            <a:r>
              <a:rPr lang="es-ES" sz="9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dateRangeInput</a:t>
            </a:r>
            <a:r>
              <a:rPr lang="es-ES" sz="900" dirty="0">
                <a:solidFill>
                  <a:prstClr val="black"/>
                </a:solidFill>
                <a:latin typeface="Lucida Console" panose="020B0609040504020204" pitchFamily="49" charset="0"/>
              </a:rPr>
              <a:t>("</a:t>
            </a:r>
            <a:r>
              <a:rPr lang="es-ES" sz="9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b","Fechas</a:t>
            </a:r>
            <a:r>
              <a:rPr lang="es-ES" sz="900" dirty="0">
                <a:solidFill>
                  <a:prstClr val="black"/>
                </a:solidFill>
                <a:latin typeface="Lucida Console" panose="020B0609040504020204" pitchFamily="49" charset="0"/>
              </a:rPr>
              <a:t>"),</a:t>
            </a:r>
          </a:p>
          <a:p>
            <a:pPr marL="0" indent="0">
              <a:buNone/>
              <a:defRPr/>
            </a:pPr>
            <a:r>
              <a:rPr lang="es-ES" sz="9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fileInput</a:t>
            </a:r>
            <a:r>
              <a:rPr lang="es-ES" sz="900" dirty="0">
                <a:solidFill>
                  <a:prstClr val="black"/>
                </a:solidFill>
                <a:latin typeface="Lucida Console" panose="020B0609040504020204" pitchFamily="49" charset="0"/>
              </a:rPr>
              <a:t>("</a:t>
            </a:r>
            <a:r>
              <a:rPr lang="es-ES" sz="9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c","Subir</a:t>
            </a:r>
            <a:r>
              <a:rPr lang="es-ES" sz="900" dirty="0">
                <a:solidFill>
                  <a:prstClr val="black"/>
                </a:solidFill>
                <a:latin typeface="Lucida Console" panose="020B0609040504020204" pitchFamily="49" charset="0"/>
              </a:rPr>
              <a:t> Fichero"),</a:t>
            </a:r>
          </a:p>
          <a:p>
            <a:pPr marL="0" indent="0">
              <a:buNone/>
              <a:defRPr/>
            </a:pPr>
            <a:r>
              <a:rPr lang="es-ES" sz="9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actionButton</a:t>
            </a:r>
            <a:r>
              <a:rPr lang="es-ES" sz="900" dirty="0">
                <a:solidFill>
                  <a:prstClr val="black"/>
                </a:solidFill>
                <a:latin typeface="Lucida Console" panose="020B0609040504020204" pitchFamily="49" charset="0"/>
              </a:rPr>
              <a:t>("</a:t>
            </a:r>
            <a:r>
              <a:rPr lang="es-ES" sz="9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d","Botón</a:t>
            </a:r>
            <a:r>
              <a:rPr lang="es-ES" sz="900" dirty="0">
                <a:solidFill>
                  <a:prstClr val="black"/>
                </a:solidFill>
                <a:latin typeface="Lucida Console" panose="020B0609040504020204" pitchFamily="49" charset="0"/>
              </a:rPr>
              <a:t>")</a:t>
            </a:r>
          </a:p>
          <a:p>
            <a:pPr marL="0" indent="0">
              <a:buNone/>
              <a:defRPr/>
            </a:pPr>
            <a:r>
              <a:rPr lang="es-ES" sz="900" dirty="0">
                <a:solidFill>
                  <a:prstClr val="black"/>
                </a:solidFill>
                <a:latin typeface="Lucida Console" panose="020B0609040504020204" pitchFamily="49" charset="0"/>
              </a:rPr>
              <a:t>        ),</a:t>
            </a:r>
          </a:p>
          <a:p>
            <a:pPr marL="0" indent="0">
              <a:buNone/>
              <a:defRPr/>
            </a:pPr>
            <a:r>
              <a:rPr lang="es-ES" sz="900" dirty="0">
                <a:solidFill>
                  <a:prstClr val="black"/>
                </a:solidFill>
                <a:latin typeface="Lucida Console" panose="020B0609040504020204" pitchFamily="49" charset="0"/>
              </a:rPr>
              <a:t>        </a:t>
            </a:r>
            <a:r>
              <a:rPr lang="es-ES" sz="9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mainPanel</a:t>
            </a:r>
            <a:r>
              <a:rPr lang="es-ES" sz="900" dirty="0">
                <a:solidFill>
                  <a:prstClr val="black"/>
                </a:solidFill>
                <a:latin typeface="Lucida Console" panose="020B0609040504020204" pitchFamily="49" charset="0"/>
              </a:rPr>
              <a:t>(</a:t>
            </a:r>
          </a:p>
          <a:p>
            <a:pPr marL="0" indent="0">
              <a:buNone/>
              <a:defRPr/>
            </a:pPr>
            <a:r>
              <a:rPr lang="es-ES" sz="900" dirty="0">
                <a:solidFill>
                  <a:prstClr val="black"/>
                </a:solidFill>
                <a:latin typeface="Lucida Console" panose="020B0609040504020204" pitchFamily="49" charset="0"/>
              </a:rPr>
              <a:t>            h1("Título de nivel uno")</a:t>
            </a:r>
          </a:p>
          <a:p>
            <a:pPr marL="0" indent="0">
              <a:buNone/>
              <a:defRPr/>
            </a:pPr>
            <a:r>
              <a:rPr lang="es-ES" sz="900" dirty="0">
                <a:solidFill>
                  <a:prstClr val="black"/>
                </a:solidFill>
                <a:latin typeface="Lucida Console" panose="020B0609040504020204" pitchFamily="49" charset="0"/>
              </a:rPr>
              <a:t>        )</a:t>
            </a:r>
          </a:p>
          <a:p>
            <a:pPr marL="0" indent="0">
              <a:buNone/>
            </a:pPr>
            <a:r>
              <a:rPr lang="es-ES" sz="1050" dirty="0">
                <a:latin typeface="Lucida Console" panose="020B0609040504020204" pitchFamily="49" charset="0"/>
              </a:rPr>
              <a:t> </a:t>
            </a:r>
            <a:r>
              <a:rPr lang="es-ES" sz="1050" kern="1200" dirty="0">
                <a:solidFill>
                  <a:prstClr val="black"/>
                </a:solidFill>
                <a:latin typeface="Nunito Light" panose="00000400000000000000" pitchFamily="2" charset="0"/>
                <a:ea typeface="+mn-ea"/>
                <a:cs typeface="+mn-cs"/>
              </a:rPr>
              <a:t> </a:t>
            </a:r>
          </a:p>
          <a:p>
            <a:pPr marL="0" indent="0" defTabSz="685800">
              <a:lnSpc>
                <a:spcPct val="90000"/>
              </a:lnSpc>
              <a:spcBef>
                <a:spcPts val="750"/>
              </a:spcBef>
              <a:buClrTx/>
              <a:buSzTx/>
              <a:buNone/>
              <a:defRPr/>
            </a:pPr>
            <a:endParaRPr lang="es-ES" sz="1050" dirty="0">
              <a:solidFill>
                <a:prstClr val="black"/>
              </a:solidFill>
              <a:latin typeface="Nunito Light" panose="00000400000000000000" pitchFamily="2" charset="0"/>
            </a:endParaRPr>
          </a:p>
          <a:p>
            <a:pPr marL="0" indent="0" defTabSz="685800">
              <a:lnSpc>
                <a:spcPct val="90000"/>
              </a:lnSpc>
              <a:spcBef>
                <a:spcPts val="750"/>
              </a:spcBef>
              <a:buClrTx/>
              <a:buSzTx/>
              <a:buNone/>
              <a:defRPr/>
            </a:pPr>
            <a:endParaRPr lang="es-ES" sz="788" kern="1200" dirty="0">
              <a:solidFill>
                <a:prstClr val="black"/>
              </a:solidFill>
              <a:latin typeface="Nunito Light" panose="00000400000000000000" pitchFamily="2" charset="0"/>
              <a:ea typeface="+mn-ea"/>
              <a:cs typeface="+mn-cs"/>
            </a:endParaRPr>
          </a:p>
          <a:p>
            <a:pPr marL="0" indent="0">
              <a:buNone/>
            </a:pPr>
            <a:endParaRPr lang="es-ES" sz="788" dirty="0">
              <a:latin typeface="Nunito Light" panose="00000400000000000000" pitchFamily="2" charset="0"/>
            </a:endParaRP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54DB127E-F031-4C1A-84D7-864209BA3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80376"/>
            <a:ext cx="3370366" cy="578413"/>
          </a:xfrm>
        </p:spPr>
        <p:txBody>
          <a:bodyPr>
            <a:normAutofit/>
          </a:bodyPr>
          <a:lstStyle/>
          <a:p>
            <a:r>
              <a:rPr lang="es-ES" sz="1800" b="1" dirty="0" err="1">
                <a:latin typeface="Nunito" panose="00000500000000000000" pitchFamily="2" charset="0"/>
              </a:rPr>
              <a:t>Creating</a:t>
            </a:r>
            <a:r>
              <a:rPr lang="es-ES" sz="1800" b="1" dirty="0">
                <a:latin typeface="Nunito" panose="00000500000000000000" pitchFamily="2" charset="0"/>
              </a:rPr>
              <a:t> </a:t>
            </a:r>
            <a:r>
              <a:rPr lang="es-ES" sz="1800" b="1" dirty="0" err="1">
                <a:latin typeface="Nunito" panose="00000500000000000000" pitchFamily="2" charset="0"/>
              </a:rPr>
              <a:t>the</a:t>
            </a:r>
            <a:r>
              <a:rPr lang="es-ES" sz="1800" b="1" dirty="0">
                <a:latin typeface="Nunito" panose="00000500000000000000" pitchFamily="2" charset="0"/>
              </a:rPr>
              <a:t> UI</a:t>
            </a:r>
          </a:p>
        </p:txBody>
      </p:sp>
    </p:spTree>
    <p:extLst>
      <p:ext uri="{BB962C8B-B14F-4D97-AF65-F5344CB8AC3E}">
        <p14:creationId xmlns:p14="http://schemas.microsoft.com/office/powerpoint/2010/main" val="8406631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87C688DB-CF56-4D37-9328-B99F283608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7903" y="2405059"/>
            <a:ext cx="2438444" cy="2738440"/>
          </a:xfrm>
          <a:prstGeom prst="rect">
            <a:avLst/>
          </a:prstGeom>
        </p:spPr>
      </p:pic>
      <p:sp>
        <p:nvSpPr>
          <p:cNvPr id="78" name="Google Shape;78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 dirty="0">
                <a:latin typeface="Nunito"/>
                <a:ea typeface="Nunito"/>
                <a:cs typeface="Nunito"/>
                <a:sym typeface="Nunito"/>
              </a:rPr>
              <a:t>Clients at LIN3S</a:t>
            </a:r>
            <a:endParaRPr b="1" dirty="0">
              <a:latin typeface="Nunito"/>
              <a:ea typeface="Nunito"/>
              <a:cs typeface="Nunito"/>
              <a:sym typeface="Nunito"/>
            </a:endParaRPr>
          </a:p>
        </p:txBody>
      </p:sp>
      <p:grpSp>
        <p:nvGrpSpPr>
          <p:cNvPr id="10" name="Grupo 9">
            <a:extLst>
              <a:ext uri="{FF2B5EF4-FFF2-40B4-BE49-F238E27FC236}">
                <a16:creationId xmlns:a16="http://schemas.microsoft.com/office/drawing/2014/main" id="{2F92C3D9-05C0-49C6-AF8B-342C6CABC0BA}"/>
              </a:ext>
            </a:extLst>
          </p:cNvPr>
          <p:cNvGrpSpPr/>
          <p:nvPr/>
        </p:nvGrpSpPr>
        <p:grpSpPr>
          <a:xfrm>
            <a:off x="1014328" y="1017725"/>
            <a:ext cx="7115344" cy="3520995"/>
            <a:chOff x="872137" y="1017725"/>
            <a:chExt cx="7115344" cy="3520995"/>
          </a:xfrm>
        </p:grpSpPr>
        <p:pic>
          <p:nvPicPr>
            <p:cNvPr id="6" name="Picture 2" descr="Resultado de imagen de saunier duval logo">
              <a:extLst>
                <a:ext uri="{FF2B5EF4-FFF2-40B4-BE49-F238E27FC236}">
                  <a16:creationId xmlns:a16="http://schemas.microsoft.com/office/drawing/2014/main" id="{350ADC52-2DB6-40C0-8464-7ADA2C0B9B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5556" y="1187244"/>
              <a:ext cx="626157" cy="3434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4" descr="Resultado de imagen de guggenheim bilbao logo">
              <a:extLst>
                <a:ext uri="{FF2B5EF4-FFF2-40B4-BE49-F238E27FC236}">
                  <a16:creationId xmlns:a16="http://schemas.microsoft.com/office/drawing/2014/main" id="{2DF3A4C1-ADB1-43E7-9CE9-0A31603E28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56429" y="1017725"/>
              <a:ext cx="1343565" cy="6824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6" descr="Resultado de imagen de tecnalia logo">
              <a:extLst>
                <a:ext uri="{FF2B5EF4-FFF2-40B4-BE49-F238E27FC236}">
                  <a16:creationId xmlns:a16="http://schemas.microsoft.com/office/drawing/2014/main" id="{E3695845-B579-4C8A-896B-1F5A3126F41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00733" y="1092335"/>
              <a:ext cx="1049789" cy="5332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8" descr="Resultado de imagen de laboral kutxa logo">
              <a:extLst>
                <a:ext uri="{FF2B5EF4-FFF2-40B4-BE49-F238E27FC236}">
                  <a16:creationId xmlns:a16="http://schemas.microsoft.com/office/drawing/2014/main" id="{A4FF3BEE-0B58-4AE2-B49E-BBEE56D4F1F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55716" y="1194705"/>
              <a:ext cx="852499" cy="3284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10" descr="Resultado de imagen de azkuna zentroa logo">
              <a:extLst>
                <a:ext uri="{FF2B5EF4-FFF2-40B4-BE49-F238E27FC236}">
                  <a16:creationId xmlns:a16="http://schemas.microsoft.com/office/drawing/2014/main" id="{3B266BE5-6975-4211-84FE-F3641CA1269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29902" y="1065269"/>
              <a:ext cx="1109455" cy="5873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12" descr="Resultado de imagen de athletic club logo">
              <a:extLst>
                <a:ext uri="{FF2B5EF4-FFF2-40B4-BE49-F238E27FC236}">
                  <a16:creationId xmlns:a16="http://schemas.microsoft.com/office/drawing/2014/main" id="{084049F1-9AFA-4AAC-8EAF-90FF7D740BE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9522" y="2046330"/>
              <a:ext cx="398225" cy="4512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14" descr="Resultado de imagen de eroski logo">
              <a:extLst>
                <a:ext uri="{FF2B5EF4-FFF2-40B4-BE49-F238E27FC236}">
                  <a16:creationId xmlns:a16="http://schemas.microsoft.com/office/drawing/2014/main" id="{4FF2DEE5-BBA6-48D2-A57B-BB16E57926B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06456" y="1956164"/>
              <a:ext cx="1243511" cy="6316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16" descr="Resultado de imagen de supermercados bm logo">
              <a:extLst>
                <a:ext uri="{FF2B5EF4-FFF2-40B4-BE49-F238E27FC236}">
                  <a16:creationId xmlns:a16="http://schemas.microsoft.com/office/drawing/2014/main" id="{9702D06D-14F2-4523-9811-32A8E316A5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46305" y="2138893"/>
              <a:ext cx="758645" cy="2661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18" descr="Resultado de imagen de euskalduna logo">
              <a:extLst>
                <a:ext uri="{FF2B5EF4-FFF2-40B4-BE49-F238E27FC236}">
                  <a16:creationId xmlns:a16="http://schemas.microsoft.com/office/drawing/2014/main" id="{9FE0ABB5-C268-47C8-B720-8C8089201F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73520" y="1763531"/>
              <a:ext cx="1016891" cy="10168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22" descr="Resultado de imagen de universidad de deusto logo">
              <a:extLst>
                <a:ext uri="{FF2B5EF4-FFF2-40B4-BE49-F238E27FC236}">
                  <a16:creationId xmlns:a16="http://schemas.microsoft.com/office/drawing/2014/main" id="{E2338B30-6467-4F0B-A3D7-7B50A4E720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2137" y="2901322"/>
              <a:ext cx="1132994" cy="5754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24" descr="Resultado de imagen de aldeas infantiles">
              <a:extLst>
                <a:ext uri="{FF2B5EF4-FFF2-40B4-BE49-F238E27FC236}">
                  <a16:creationId xmlns:a16="http://schemas.microsoft.com/office/drawing/2014/main" id="{AEC2C248-ED15-44DF-AD41-1FE79976413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78556" y="2917614"/>
              <a:ext cx="899311" cy="5681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26" descr="Resultado de imagen de general optica logo">
              <a:extLst>
                <a:ext uri="{FF2B5EF4-FFF2-40B4-BE49-F238E27FC236}">
                  <a16:creationId xmlns:a16="http://schemas.microsoft.com/office/drawing/2014/main" id="{53414ADB-BC16-4904-BC87-EC82E432B7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75972" y="3000261"/>
              <a:ext cx="899311" cy="4496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28" descr="Resultado de imagen de unode50 logo">
              <a:extLst>
                <a:ext uri="{FF2B5EF4-FFF2-40B4-BE49-F238E27FC236}">
                  <a16:creationId xmlns:a16="http://schemas.microsoft.com/office/drawing/2014/main" id="{8B013820-473F-4386-942B-D59070DDE1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41110" y="3135429"/>
              <a:ext cx="681710" cy="1978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Banco Pichincha Logo - PNG y Vector">
              <a:extLst>
                <a:ext uri="{FF2B5EF4-FFF2-40B4-BE49-F238E27FC236}">
                  <a16:creationId xmlns:a16="http://schemas.microsoft.com/office/drawing/2014/main" id="{9879065D-121F-4B24-A166-44C28A3DE74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14197" y="3168368"/>
              <a:ext cx="940864" cy="1978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Concesionario Renault, Dacia y Nissan en el País Vasco">
              <a:extLst>
                <a:ext uri="{FF2B5EF4-FFF2-40B4-BE49-F238E27FC236}">
                  <a16:creationId xmlns:a16="http://schemas.microsoft.com/office/drawing/2014/main" id="{C74B4396-5C1A-4EF6-83DA-E160AE44846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81777" y="2157963"/>
              <a:ext cx="1405704" cy="2470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20" descr="Imagen relacionada">
              <a:extLst>
                <a:ext uri="{FF2B5EF4-FFF2-40B4-BE49-F238E27FC236}">
                  <a16:creationId xmlns:a16="http://schemas.microsoft.com/office/drawing/2014/main" id="{BEBB23D0-B1D2-4974-870D-EA308926FA5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47593" y="3723175"/>
              <a:ext cx="868744" cy="578526"/>
            </a:xfrm>
            <a:prstGeom prst="rect">
              <a:avLst/>
            </a:prstGeom>
            <a:solidFill>
              <a:schemeClr val="tx1"/>
            </a:solidFill>
          </p:spPr>
        </p:pic>
        <p:pic>
          <p:nvPicPr>
            <p:cNvPr id="31" name="Picture 30" descr="Resultado de imagen de nationale nederlanden logo">
              <a:extLst>
                <a:ext uri="{FF2B5EF4-FFF2-40B4-BE49-F238E27FC236}">
                  <a16:creationId xmlns:a16="http://schemas.microsoft.com/office/drawing/2014/main" id="{5834C59C-8FB1-4586-9DE1-C7C2381228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50341" y="3816246"/>
              <a:ext cx="955740" cy="4854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6" name="Picture 2" descr="Blog de Montaña de Forum Sport -">
              <a:extLst>
                <a:ext uri="{FF2B5EF4-FFF2-40B4-BE49-F238E27FC236}">
                  <a16:creationId xmlns:a16="http://schemas.microsoft.com/office/drawing/2014/main" id="{FF224DFE-ADB2-4E43-9041-39A78CB086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86527" y="3816246"/>
              <a:ext cx="996204" cy="2341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Fundación bancaria | BBK">
              <a:extLst>
                <a:ext uri="{FF2B5EF4-FFF2-40B4-BE49-F238E27FC236}">
                  <a16:creationId xmlns:a16="http://schemas.microsoft.com/office/drawing/2014/main" id="{B9CA68F4-B98A-410B-8D9B-3730CC0326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32222" y="3914400"/>
              <a:ext cx="786811" cy="289146"/>
            </a:xfrm>
            <a:prstGeom prst="rect">
              <a:avLst/>
            </a:prstGeom>
            <a:solidFill>
              <a:schemeClr val="tx1"/>
            </a:solidFill>
          </p:spPr>
        </p:pic>
        <p:pic>
          <p:nvPicPr>
            <p:cNvPr id="1034" name="Picture 10" descr="Aldi Supermercados (@Aldi_es) | Twitter">
              <a:extLst>
                <a:ext uri="{FF2B5EF4-FFF2-40B4-BE49-F238E27FC236}">
                  <a16:creationId xmlns:a16="http://schemas.microsoft.com/office/drawing/2014/main" id="{11328174-DCE5-4C17-BCB0-7DDD2250D2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BEBA8EAE-BF5A-486C-A8C5-ECC9F3942E4B}">
                  <a14:imgProps xmlns:a14="http://schemas.microsoft.com/office/drawing/2010/main">
                    <a14:imgLayer r:embed="rId24">
                      <a14:imgEffect>
                        <a14:backgroundRemoval t="10000" b="90000" l="10000" r="90000">
                          <a14:foregroundMark x1="62500" y1="40039" x2="62500" y2="40039"/>
                          <a14:foregroundMark x1="82617" y1="44727" x2="82617" y2="44727"/>
                          <a14:foregroundMark x1="40039" y1="42969" x2="40039" y2="42969"/>
                          <a14:foregroundMark x1="18750" y1="37109" x2="18750" y2="37109"/>
                          <a14:foregroundMark x1="33594" y1="61328" x2="33594" y2="61328"/>
                          <a14:backgroundMark x1="29492" y1="12305" x2="29492" y2="1230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8670" y="3618791"/>
              <a:ext cx="919929" cy="9199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855785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3EB0C649-425B-48B9-A0DE-0E552991C0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1692" y="1171205"/>
            <a:ext cx="4193658" cy="2884399"/>
          </a:xfrm>
          <a:prstGeom prst="rect">
            <a:avLst/>
          </a:prstGeom>
          <a:effectLst>
            <a:outerShdw blurRad="50800" dist="50800" dir="5400000" algn="ctr" rotWithShape="0">
              <a:schemeClr val="tx1">
                <a:lumMod val="65000"/>
                <a:lumOff val="35000"/>
                <a:alpha val="50000"/>
              </a:schemeClr>
            </a:outerShdw>
          </a:effec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5EA51047-9EE0-40D3-A060-DCE8112913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80376"/>
            <a:ext cx="7886701" cy="578413"/>
          </a:xfrm>
        </p:spPr>
        <p:txBody>
          <a:bodyPr>
            <a:normAutofit/>
          </a:bodyPr>
          <a:lstStyle/>
          <a:p>
            <a:r>
              <a:rPr lang="es-ES" sz="1800" b="1" dirty="0" err="1">
                <a:latin typeface="Nunito" panose="00000500000000000000" pitchFamily="2" charset="0"/>
              </a:rPr>
              <a:t>Creating</a:t>
            </a:r>
            <a:r>
              <a:rPr lang="es-ES" sz="1800" b="1" dirty="0">
                <a:latin typeface="Nunito" panose="00000500000000000000" pitchFamily="2" charset="0"/>
              </a:rPr>
              <a:t> </a:t>
            </a:r>
            <a:r>
              <a:rPr lang="es-ES" sz="1800" b="1" dirty="0" err="1">
                <a:latin typeface="Nunito" panose="00000500000000000000" pitchFamily="2" charset="0"/>
              </a:rPr>
              <a:t>the</a:t>
            </a:r>
            <a:r>
              <a:rPr lang="es-ES" sz="1800" b="1" dirty="0">
                <a:latin typeface="Nunito" panose="00000500000000000000" pitchFamily="2" charset="0"/>
              </a:rPr>
              <a:t> UI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CF7D4A1-189B-4146-99DE-DD7E670227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1" y="985421"/>
            <a:ext cx="3255329" cy="3487503"/>
          </a:xfrm>
        </p:spPr>
        <p:txBody>
          <a:bodyPr>
            <a:noAutofit/>
          </a:bodyPr>
          <a:lstStyle/>
          <a:p>
            <a:pPr marL="0" indent="0" defTabSz="685800">
              <a:lnSpc>
                <a:spcPct val="90000"/>
              </a:lnSpc>
              <a:spcBef>
                <a:spcPts val="750"/>
              </a:spcBef>
              <a:buClrTx/>
              <a:buSzTx/>
              <a:buNone/>
              <a:defRPr/>
            </a:pPr>
            <a:r>
              <a:rPr lang="en-US" sz="1050" kern="1200" dirty="0">
                <a:solidFill>
                  <a:prstClr val="black"/>
                </a:solidFill>
                <a:latin typeface="Nunito Light" panose="00000400000000000000" pitchFamily="2" charset="0"/>
                <a:ea typeface="+mn-ea"/>
                <a:cs typeface="+mn-cs"/>
              </a:rPr>
              <a:t>Finally, we have to indicate where the elements that we create on the server will go. We will do this with the Output functions:</a:t>
            </a:r>
          </a:p>
          <a:p>
            <a:pPr marL="0" indent="0" defTabSz="685800">
              <a:lnSpc>
                <a:spcPct val="90000"/>
              </a:lnSpc>
              <a:spcBef>
                <a:spcPts val="750"/>
              </a:spcBef>
              <a:buClrTx/>
              <a:buSzTx/>
              <a:buNone/>
              <a:defRPr/>
            </a:pPr>
            <a:endParaRPr lang="es-ES" sz="1050" dirty="0">
              <a:solidFill>
                <a:prstClr val="black"/>
              </a:solidFill>
              <a:latin typeface="Nunito Light" panose="00000400000000000000" pitchFamily="2" charset="0"/>
            </a:endParaRPr>
          </a:p>
          <a:p>
            <a:pPr marL="0" indent="0" defTabSz="685800">
              <a:lnSpc>
                <a:spcPct val="90000"/>
              </a:lnSpc>
              <a:spcBef>
                <a:spcPts val="750"/>
              </a:spcBef>
              <a:buClrTx/>
              <a:buSzTx/>
              <a:buNone/>
              <a:defRPr/>
            </a:pPr>
            <a:r>
              <a:rPr lang="es-ES" sz="1050" dirty="0" err="1">
                <a:solidFill>
                  <a:prstClr val="black"/>
                </a:solidFill>
                <a:latin typeface="Nunito Light" panose="00000400000000000000" pitchFamily="2" charset="0"/>
              </a:rPr>
              <a:t>Example</a:t>
            </a:r>
            <a:r>
              <a:rPr lang="es-ES" sz="1050" dirty="0">
                <a:solidFill>
                  <a:prstClr val="black"/>
                </a:solidFill>
                <a:latin typeface="Nunito Light" panose="00000400000000000000" pitchFamily="2" charset="0"/>
              </a:rPr>
              <a:t>:</a:t>
            </a:r>
            <a:endParaRPr lang="es-ES" sz="1050" kern="1200" dirty="0">
              <a:solidFill>
                <a:prstClr val="black"/>
              </a:solidFill>
              <a:latin typeface="Nunito Light" panose="00000400000000000000" pitchFamily="2" charset="0"/>
              <a:ea typeface="+mn-ea"/>
              <a:cs typeface="+mn-cs"/>
            </a:endParaRPr>
          </a:p>
          <a:p>
            <a:pPr marL="0" indent="0">
              <a:buNone/>
              <a:defRPr/>
            </a:pPr>
            <a:r>
              <a:rPr lang="es-ES" sz="9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ui</a:t>
            </a:r>
            <a:r>
              <a:rPr lang="es-ES" sz="900" dirty="0">
                <a:solidFill>
                  <a:prstClr val="black"/>
                </a:solidFill>
                <a:latin typeface="Lucida Console" panose="020B0609040504020204" pitchFamily="49" charset="0"/>
              </a:rPr>
              <a:t> &lt;- </a:t>
            </a:r>
            <a:r>
              <a:rPr lang="es-ES" sz="9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fluidPage</a:t>
            </a:r>
            <a:r>
              <a:rPr lang="es-ES" sz="900" dirty="0">
                <a:solidFill>
                  <a:prstClr val="black"/>
                </a:solidFill>
                <a:latin typeface="Lucida Console" panose="020B0609040504020204" pitchFamily="49" charset="0"/>
              </a:rPr>
              <a:t>(</a:t>
            </a:r>
          </a:p>
          <a:p>
            <a:pPr marL="0" indent="0">
              <a:buNone/>
              <a:defRPr/>
            </a:pPr>
            <a:r>
              <a:rPr lang="es-ES" sz="900" dirty="0">
                <a:solidFill>
                  <a:prstClr val="black"/>
                </a:solidFill>
                <a:latin typeface="Lucida Console" panose="020B0609040504020204" pitchFamily="49" charset="0"/>
              </a:rPr>
              <a:t>    </a:t>
            </a:r>
            <a:r>
              <a:rPr lang="es-ES" sz="9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titlePanel</a:t>
            </a:r>
            <a:r>
              <a:rPr lang="es-ES" sz="900" dirty="0">
                <a:solidFill>
                  <a:prstClr val="black"/>
                </a:solidFill>
                <a:latin typeface="Lucida Console" panose="020B0609040504020204" pitchFamily="49" charset="0"/>
              </a:rPr>
              <a:t>("Título de la App"),</a:t>
            </a:r>
          </a:p>
          <a:p>
            <a:pPr marL="0" indent="0">
              <a:buNone/>
              <a:defRPr/>
            </a:pPr>
            <a:r>
              <a:rPr lang="es-ES" sz="900" dirty="0">
                <a:solidFill>
                  <a:prstClr val="black"/>
                </a:solidFill>
                <a:latin typeface="Lucida Console" panose="020B0609040504020204" pitchFamily="49" charset="0"/>
              </a:rPr>
              <a:t>    </a:t>
            </a:r>
            <a:r>
              <a:rPr lang="es-ES" sz="9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sidebarLayout</a:t>
            </a:r>
            <a:r>
              <a:rPr lang="es-ES" sz="900" dirty="0">
                <a:solidFill>
                  <a:prstClr val="black"/>
                </a:solidFill>
                <a:latin typeface="Lucida Console" panose="020B0609040504020204" pitchFamily="49" charset="0"/>
              </a:rPr>
              <a:t>(</a:t>
            </a:r>
          </a:p>
          <a:p>
            <a:pPr marL="0" indent="0">
              <a:buNone/>
              <a:defRPr/>
            </a:pPr>
            <a:r>
              <a:rPr lang="es-ES" sz="900" dirty="0">
                <a:solidFill>
                  <a:prstClr val="black"/>
                </a:solidFill>
                <a:latin typeface="Lucida Console" panose="020B0609040504020204" pitchFamily="49" charset="0"/>
              </a:rPr>
              <a:t>        </a:t>
            </a:r>
            <a:r>
              <a:rPr lang="es-ES" sz="9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sidebarPanel</a:t>
            </a:r>
            <a:r>
              <a:rPr lang="es-ES" sz="900" dirty="0">
                <a:solidFill>
                  <a:prstClr val="black"/>
                </a:solidFill>
                <a:latin typeface="Lucida Console" panose="020B0609040504020204" pitchFamily="49" charset="0"/>
              </a:rPr>
              <a:t>(),</a:t>
            </a:r>
          </a:p>
          <a:p>
            <a:pPr marL="0" indent="0">
              <a:buNone/>
              <a:defRPr/>
            </a:pPr>
            <a:r>
              <a:rPr lang="es-ES" sz="900" dirty="0">
                <a:solidFill>
                  <a:prstClr val="black"/>
                </a:solidFill>
                <a:latin typeface="Lucida Console" panose="020B0609040504020204" pitchFamily="49" charset="0"/>
              </a:rPr>
              <a:t>        </a:t>
            </a:r>
            <a:r>
              <a:rPr lang="es-ES" sz="9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mainPanel</a:t>
            </a:r>
            <a:r>
              <a:rPr lang="es-ES" sz="900" dirty="0">
                <a:solidFill>
                  <a:prstClr val="black"/>
                </a:solidFill>
                <a:latin typeface="Lucida Console" panose="020B0609040504020204" pitchFamily="49" charset="0"/>
              </a:rPr>
              <a:t>(</a:t>
            </a:r>
          </a:p>
          <a:p>
            <a:pPr marL="0" indent="0">
              <a:buNone/>
              <a:defRPr/>
            </a:pPr>
            <a:r>
              <a:rPr lang="es-ES" sz="900" dirty="0">
                <a:solidFill>
                  <a:prstClr val="black"/>
                </a:solidFill>
                <a:latin typeface="Lucida Console" panose="020B0609040504020204" pitchFamily="49" charset="0"/>
              </a:rPr>
              <a:t>            h1("Título de nivel uno"),</a:t>
            </a:r>
          </a:p>
          <a:p>
            <a:pPr marL="0" indent="0">
              <a:buNone/>
              <a:defRPr/>
            </a:pPr>
            <a:r>
              <a:rPr lang="es-ES" sz="900" dirty="0">
                <a:solidFill>
                  <a:prstClr val="black"/>
                </a:solidFill>
                <a:latin typeface="Lucida Console" panose="020B0609040504020204" pitchFamily="49" charset="0"/>
              </a:rPr>
              <a:t>            </a:t>
            </a:r>
            <a:r>
              <a:rPr lang="es-ES" sz="9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plotOutput</a:t>
            </a:r>
            <a:r>
              <a:rPr lang="es-ES" sz="900" dirty="0">
                <a:solidFill>
                  <a:prstClr val="black"/>
                </a:solidFill>
                <a:latin typeface="Lucida Console" panose="020B0609040504020204" pitchFamily="49" charset="0"/>
              </a:rPr>
              <a:t>("</a:t>
            </a:r>
            <a:r>
              <a:rPr lang="es-ES" sz="9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distPlot</a:t>
            </a:r>
            <a:r>
              <a:rPr lang="es-ES" sz="900" dirty="0">
                <a:solidFill>
                  <a:prstClr val="black"/>
                </a:solidFill>
                <a:latin typeface="Lucida Console" panose="020B0609040504020204" pitchFamily="49" charset="0"/>
              </a:rPr>
              <a:t>")</a:t>
            </a:r>
          </a:p>
          <a:p>
            <a:pPr marL="0" indent="0">
              <a:buNone/>
              <a:defRPr/>
            </a:pPr>
            <a:r>
              <a:rPr lang="es-ES" sz="900" dirty="0">
                <a:solidFill>
                  <a:prstClr val="black"/>
                </a:solidFill>
                <a:latin typeface="Lucida Console" panose="020B0609040504020204" pitchFamily="49" charset="0"/>
              </a:rPr>
              <a:t>        )</a:t>
            </a:r>
          </a:p>
          <a:p>
            <a:pPr marL="0" indent="0">
              <a:buNone/>
              <a:defRPr/>
            </a:pPr>
            <a:r>
              <a:rPr lang="es-ES" sz="900" dirty="0">
                <a:solidFill>
                  <a:prstClr val="black"/>
                </a:solidFill>
                <a:latin typeface="Lucida Console" panose="020B0609040504020204" pitchFamily="49" charset="0"/>
              </a:rPr>
              <a:t>    )</a:t>
            </a:r>
          </a:p>
          <a:p>
            <a:pPr marL="0" indent="0">
              <a:buNone/>
              <a:defRPr/>
            </a:pPr>
            <a:r>
              <a:rPr lang="es-ES" sz="900" dirty="0">
                <a:solidFill>
                  <a:prstClr val="black"/>
                </a:solidFill>
                <a:latin typeface="Lucida Console" panose="020B0609040504020204" pitchFamily="49" charset="0"/>
              </a:rPr>
              <a:t>)  </a:t>
            </a:r>
          </a:p>
          <a:p>
            <a:pPr marL="0" indent="0" defTabSz="685800">
              <a:lnSpc>
                <a:spcPct val="90000"/>
              </a:lnSpc>
              <a:spcBef>
                <a:spcPts val="750"/>
              </a:spcBef>
              <a:buClrTx/>
              <a:buSzTx/>
              <a:buNone/>
              <a:defRPr/>
            </a:pPr>
            <a:endParaRPr lang="es-ES" sz="1050" dirty="0">
              <a:solidFill>
                <a:prstClr val="black"/>
              </a:solidFill>
              <a:latin typeface="Nunito Light" panose="00000400000000000000" pitchFamily="2" charset="0"/>
            </a:endParaRPr>
          </a:p>
          <a:p>
            <a:pPr marL="0" indent="0" defTabSz="685800">
              <a:lnSpc>
                <a:spcPct val="90000"/>
              </a:lnSpc>
              <a:spcBef>
                <a:spcPts val="750"/>
              </a:spcBef>
              <a:buClrTx/>
              <a:buSzTx/>
              <a:buNone/>
              <a:defRPr/>
            </a:pPr>
            <a:endParaRPr lang="es-ES" sz="788" kern="1200" dirty="0">
              <a:solidFill>
                <a:prstClr val="black"/>
              </a:solidFill>
              <a:latin typeface="Nunito Light" panose="00000400000000000000" pitchFamily="2" charset="0"/>
              <a:ea typeface="+mn-ea"/>
              <a:cs typeface="+mn-cs"/>
            </a:endParaRPr>
          </a:p>
          <a:p>
            <a:pPr marL="0" indent="0">
              <a:buNone/>
            </a:pPr>
            <a:endParaRPr lang="es-ES" sz="788" dirty="0">
              <a:latin typeface="Nunito Light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813318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Título de la App - Perfil 1_ Microsoft​ Edge 2020-10-19 07-52-31">
            <a:hlinkClick r:id="" action="ppaction://media"/>
            <a:extLst>
              <a:ext uri="{FF2B5EF4-FFF2-40B4-BE49-F238E27FC236}">
                <a16:creationId xmlns:a16="http://schemas.microsoft.com/office/drawing/2014/main" id="{7231B0D1-DCE5-42D0-830F-64C944D184C4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4314" end="1484.3125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321692" y="1171205"/>
            <a:ext cx="4189629" cy="2884399"/>
          </a:xfrm>
          <a:prstGeom prst="rect">
            <a:avLst/>
          </a:prstGeom>
          <a:effectLst>
            <a:outerShdw blurRad="50800" dist="50800" dir="5400000" algn="ctr" rotWithShape="0">
              <a:schemeClr val="tx1">
                <a:lumMod val="65000"/>
                <a:lumOff val="35000"/>
                <a:alpha val="50000"/>
              </a:schemeClr>
            </a:outerShdw>
          </a:effec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5EA51047-9EE0-40D3-A060-DCE8112913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80376"/>
            <a:ext cx="7886701" cy="578413"/>
          </a:xfrm>
        </p:spPr>
        <p:txBody>
          <a:bodyPr>
            <a:normAutofit/>
          </a:bodyPr>
          <a:lstStyle/>
          <a:p>
            <a:r>
              <a:rPr lang="es-ES" sz="1800" b="1" dirty="0" err="1">
                <a:latin typeface="Nunito" panose="00000500000000000000" pitchFamily="2" charset="0"/>
              </a:rPr>
              <a:t>Creating</a:t>
            </a:r>
            <a:r>
              <a:rPr lang="es-ES" sz="1800" b="1" dirty="0">
                <a:latin typeface="Nunito" panose="00000500000000000000" pitchFamily="2" charset="0"/>
              </a:rPr>
              <a:t> </a:t>
            </a:r>
            <a:r>
              <a:rPr lang="es-ES" sz="1800" b="1" dirty="0" err="1">
                <a:latin typeface="Nunito" panose="00000500000000000000" pitchFamily="2" charset="0"/>
              </a:rPr>
              <a:t>the</a:t>
            </a:r>
            <a:r>
              <a:rPr lang="es-ES" sz="1800" b="1" dirty="0">
                <a:latin typeface="Nunito" panose="00000500000000000000" pitchFamily="2" charset="0"/>
              </a:rPr>
              <a:t> Server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CF7D4A1-189B-4146-99DE-DD7E670227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1" y="985421"/>
            <a:ext cx="3255329" cy="3487503"/>
          </a:xfrm>
        </p:spPr>
        <p:txBody>
          <a:bodyPr>
            <a:noAutofit/>
          </a:bodyPr>
          <a:lstStyle/>
          <a:p>
            <a:pPr marL="114300" indent="0">
              <a:buNone/>
              <a:defRPr/>
            </a:pPr>
            <a:r>
              <a:rPr lang="es-ES" sz="1050" b="1" dirty="0">
                <a:solidFill>
                  <a:prstClr val="black"/>
                </a:solidFill>
                <a:latin typeface="Nunito" panose="00000500000000000000" pitchFamily="2" charset="0"/>
              </a:rPr>
              <a:t>Reactive </a:t>
            </a:r>
            <a:r>
              <a:rPr lang="es-ES" sz="1050" b="1" dirty="0" err="1">
                <a:solidFill>
                  <a:prstClr val="black"/>
                </a:solidFill>
                <a:latin typeface="Nunito" panose="00000500000000000000" pitchFamily="2" charset="0"/>
              </a:rPr>
              <a:t>elements</a:t>
            </a:r>
            <a:r>
              <a:rPr lang="es-ES" sz="1050" dirty="0">
                <a:solidFill>
                  <a:prstClr val="black"/>
                </a:solidFill>
                <a:latin typeface="Nunito Light" panose="00000400000000000000" pitchFamily="2" charset="0"/>
              </a:rPr>
              <a:t>: </a:t>
            </a:r>
            <a:r>
              <a:rPr lang="en-US" sz="1050" dirty="0">
                <a:solidFill>
                  <a:prstClr val="black"/>
                </a:solidFill>
                <a:latin typeface="Nunito Light" panose="00000400000000000000" pitchFamily="2" charset="0"/>
              </a:rPr>
              <a:t>They are elements that are updated every time there is any change in the UI or other reactive element or when an element that we indicate changes.</a:t>
            </a:r>
          </a:p>
          <a:p>
            <a:pPr marL="114300" indent="0">
              <a:buNone/>
              <a:defRPr/>
            </a:pPr>
            <a:endParaRPr lang="es-ES" sz="9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pPr marL="0" indent="0">
              <a:buNone/>
              <a:defRPr/>
            </a:pPr>
            <a:r>
              <a:rPr lang="es-ES" sz="900" dirty="0">
                <a:solidFill>
                  <a:prstClr val="black"/>
                </a:solidFill>
                <a:latin typeface="Lucida Console" panose="020B0609040504020204" pitchFamily="49" charset="0"/>
              </a:rPr>
              <a:t>datos = </a:t>
            </a:r>
            <a:r>
              <a:rPr lang="es-ES" sz="9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eventReactive</a:t>
            </a:r>
            <a:r>
              <a:rPr lang="es-ES" sz="900" dirty="0">
                <a:solidFill>
                  <a:prstClr val="black"/>
                </a:solidFill>
                <a:latin typeface="Lucida Console" panose="020B0609040504020204" pitchFamily="49" charset="0"/>
              </a:rPr>
              <a:t>(</a:t>
            </a:r>
            <a:r>
              <a:rPr lang="es-ES" sz="9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input$accion</a:t>
            </a:r>
            <a:r>
              <a:rPr lang="es-ES" sz="900" dirty="0">
                <a:solidFill>
                  <a:prstClr val="black"/>
                </a:solidFill>
                <a:latin typeface="Lucida Console" panose="020B0609040504020204" pitchFamily="49" charset="0"/>
              </a:rPr>
              <a:t>,{</a:t>
            </a:r>
          </a:p>
          <a:p>
            <a:pPr marL="0" indent="0">
              <a:buNone/>
              <a:defRPr/>
            </a:pPr>
            <a:r>
              <a:rPr lang="es-ES" sz="900" dirty="0">
                <a:solidFill>
                  <a:prstClr val="black"/>
                </a:solidFill>
                <a:latin typeface="Lucida Console" panose="020B0609040504020204" pitchFamily="49" charset="0"/>
              </a:rPr>
              <a:t>        x = </a:t>
            </a:r>
            <a:r>
              <a:rPr lang="es-ES" sz="9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sample</a:t>
            </a:r>
            <a:r>
              <a:rPr lang="es-ES" sz="900" dirty="0">
                <a:solidFill>
                  <a:prstClr val="black"/>
                </a:solidFill>
                <a:latin typeface="Lucida Console" panose="020B0609040504020204" pitchFamily="49" charset="0"/>
              </a:rPr>
              <a:t>(50)</a:t>
            </a:r>
          </a:p>
          <a:p>
            <a:pPr marL="0" indent="0">
              <a:buNone/>
              <a:defRPr/>
            </a:pPr>
            <a:r>
              <a:rPr lang="es-ES" sz="900" dirty="0">
                <a:solidFill>
                  <a:prstClr val="black"/>
                </a:solidFill>
                <a:latin typeface="Lucida Console" panose="020B0609040504020204" pitchFamily="49" charset="0"/>
              </a:rPr>
              <a:t>})</a:t>
            </a:r>
          </a:p>
          <a:p>
            <a:pPr marL="114300" indent="0">
              <a:buNone/>
              <a:defRPr/>
            </a:pPr>
            <a:endParaRPr lang="es-ES" sz="1050" dirty="0">
              <a:solidFill>
                <a:prstClr val="black"/>
              </a:solidFill>
              <a:latin typeface="Nunito Light" panose="00000400000000000000" pitchFamily="2" charset="0"/>
            </a:endParaRPr>
          </a:p>
          <a:p>
            <a:pPr marL="114300" indent="0">
              <a:buNone/>
              <a:defRPr/>
            </a:pPr>
            <a:r>
              <a:rPr lang="es-ES" sz="1050" b="1" kern="1200" dirty="0">
                <a:solidFill>
                  <a:prstClr val="black"/>
                </a:solidFill>
                <a:latin typeface="Nunito" panose="00000500000000000000" pitchFamily="2" charset="0"/>
              </a:rPr>
              <a:t>Render </a:t>
            </a:r>
            <a:r>
              <a:rPr lang="es-ES" sz="1050" b="1" kern="1200" dirty="0" err="1">
                <a:solidFill>
                  <a:prstClr val="black"/>
                </a:solidFill>
                <a:latin typeface="Nunito" panose="00000500000000000000" pitchFamily="2" charset="0"/>
              </a:rPr>
              <a:t>Elements</a:t>
            </a:r>
            <a:r>
              <a:rPr lang="es-ES" sz="1050" kern="1200" dirty="0">
                <a:solidFill>
                  <a:prstClr val="black"/>
                </a:solidFill>
                <a:latin typeface="Nunito Light" panose="00000400000000000000" pitchFamily="2" charset="0"/>
                <a:ea typeface="+mn-ea"/>
                <a:cs typeface="+mn-cs"/>
              </a:rPr>
              <a:t>: </a:t>
            </a:r>
            <a:r>
              <a:rPr lang="en-US" sz="1050" kern="1200" dirty="0">
                <a:solidFill>
                  <a:prstClr val="black"/>
                </a:solidFill>
                <a:latin typeface="Nunito Light" panose="00000400000000000000" pitchFamily="2" charset="0"/>
                <a:ea typeface="+mn-ea"/>
                <a:cs typeface="+mn-cs"/>
              </a:rPr>
              <a:t>consists of rendering an element that we will later show in the UI. In the previous case, if when we used </a:t>
            </a:r>
            <a:r>
              <a:rPr lang="en-US" sz="1050" kern="1200" dirty="0" err="1">
                <a:solidFill>
                  <a:prstClr val="black"/>
                </a:solidFill>
                <a:latin typeface="Nunito Light" panose="00000400000000000000" pitchFamily="2" charset="0"/>
                <a:ea typeface="+mn-ea"/>
                <a:cs typeface="+mn-cs"/>
              </a:rPr>
              <a:t>plotOutput</a:t>
            </a:r>
            <a:r>
              <a:rPr lang="en-US" sz="1050" kern="1200" dirty="0">
                <a:solidFill>
                  <a:prstClr val="black"/>
                </a:solidFill>
                <a:latin typeface="Nunito Light" panose="00000400000000000000" pitchFamily="2" charset="0"/>
                <a:ea typeface="+mn-ea"/>
                <a:cs typeface="+mn-cs"/>
              </a:rPr>
              <a:t> a graph was displayed, it is because that graph had been rendered on the server.</a:t>
            </a:r>
          </a:p>
          <a:p>
            <a:pPr marL="114300" indent="0">
              <a:buNone/>
              <a:defRPr/>
            </a:pPr>
            <a:endParaRPr lang="es-ES" sz="1050" dirty="0">
              <a:solidFill>
                <a:prstClr val="black"/>
              </a:solidFill>
              <a:latin typeface="Nunito Light" panose="00000400000000000000" pitchFamily="2" charset="0"/>
            </a:endParaRPr>
          </a:p>
          <a:p>
            <a:pPr marL="0" indent="0" defTabSz="685800">
              <a:buNone/>
              <a:defRPr/>
            </a:pPr>
            <a:r>
              <a:rPr lang="es-ES" sz="9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output$texto</a:t>
            </a:r>
            <a:r>
              <a:rPr lang="es-ES" sz="900" dirty="0">
                <a:solidFill>
                  <a:prstClr val="black"/>
                </a:solidFill>
                <a:latin typeface="Lucida Console" panose="020B0609040504020204" pitchFamily="49" charset="0"/>
              </a:rPr>
              <a:t> = </a:t>
            </a:r>
            <a:r>
              <a:rPr lang="es-ES" sz="9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renderText</a:t>
            </a:r>
            <a:r>
              <a:rPr lang="es-ES" sz="900" dirty="0">
                <a:solidFill>
                  <a:prstClr val="black"/>
                </a:solidFill>
                <a:latin typeface="Lucida Console" panose="020B0609040504020204" pitchFamily="49" charset="0"/>
              </a:rPr>
              <a:t>(</a:t>
            </a:r>
          </a:p>
          <a:p>
            <a:pPr marL="0" indent="0" defTabSz="685800">
              <a:buNone/>
              <a:defRPr/>
            </a:pPr>
            <a:r>
              <a:rPr lang="es-ES" sz="900" dirty="0">
                <a:solidFill>
                  <a:prstClr val="black"/>
                </a:solidFill>
                <a:latin typeface="Lucida Console" panose="020B0609040504020204" pitchFamily="49" charset="0"/>
              </a:rPr>
              <a:t>        datos()</a:t>
            </a:r>
          </a:p>
          <a:p>
            <a:pPr marL="0" indent="0" defTabSz="685800">
              <a:buNone/>
              <a:defRPr/>
            </a:pPr>
            <a:r>
              <a:rPr lang="es-ES" sz="900" dirty="0">
                <a:solidFill>
                  <a:prstClr val="black"/>
                </a:solidFill>
                <a:latin typeface="Lucida Console" panose="020B0609040504020204" pitchFamily="49" charset="0"/>
              </a:rPr>
              <a:t>    )</a:t>
            </a:r>
          </a:p>
          <a:p>
            <a:pPr marL="0" indent="0">
              <a:buNone/>
            </a:pPr>
            <a:endParaRPr lang="es-ES" sz="788" dirty="0">
              <a:latin typeface="Nunito Light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6825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1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A51047-9EE0-40D3-A060-DCE8112913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80376"/>
            <a:ext cx="7886701" cy="578413"/>
          </a:xfrm>
        </p:spPr>
        <p:txBody>
          <a:bodyPr>
            <a:normAutofit/>
          </a:bodyPr>
          <a:lstStyle/>
          <a:p>
            <a:r>
              <a:rPr lang="es-ES" sz="1800" b="1" dirty="0" err="1">
                <a:latin typeface="Nunito" panose="00000500000000000000" pitchFamily="2" charset="0"/>
              </a:rPr>
              <a:t>Code</a:t>
            </a:r>
            <a:r>
              <a:rPr lang="es-ES" sz="1800" b="1" dirty="0">
                <a:latin typeface="Nunito" panose="00000500000000000000" pitchFamily="2" charset="0"/>
              </a:rPr>
              <a:t> </a:t>
            </a:r>
            <a:r>
              <a:rPr lang="es-ES" sz="1800" b="1" dirty="0" err="1">
                <a:latin typeface="Nunito" panose="00000500000000000000" pitchFamily="2" charset="0"/>
              </a:rPr>
              <a:t>of</a:t>
            </a:r>
            <a:r>
              <a:rPr lang="es-ES" sz="1800" b="1" dirty="0">
                <a:latin typeface="Nunito" panose="00000500000000000000" pitchFamily="2" charset="0"/>
              </a:rPr>
              <a:t> </a:t>
            </a:r>
            <a:r>
              <a:rPr lang="es-ES" sz="1800" b="1" dirty="0" err="1">
                <a:latin typeface="Nunito" panose="00000500000000000000" pitchFamily="2" charset="0"/>
              </a:rPr>
              <a:t>the</a:t>
            </a:r>
            <a:r>
              <a:rPr lang="es-ES" sz="1800" b="1" dirty="0">
                <a:latin typeface="Nunito" panose="00000500000000000000" pitchFamily="2" charset="0"/>
              </a:rPr>
              <a:t> </a:t>
            </a:r>
            <a:r>
              <a:rPr lang="es-ES" sz="1800" b="1" dirty="0" err="1">
                <a:latin typeface="Nunito" panose="00000500000000000000" pitchFamily="2" charset="0"/>
              </a:rPr>
              <a:t>previous</a:t>
            </a:r>
            <a:r>
              <a:rPr lang="es-ES" sz="1800" b="1" dirty="0">
                <a:latin typeface="Nunito" panose="00000500000000000000" pitchFamily="2" charset="0"/>
              </a:rPr>
              <a:t> </a:t>
            </a:r>
            <a:r>
              <a:rPr lang="es-ES" sz="1800" b="1" dirty="0" err="1">
                <a:latin typeface="Nunito" panose="00000500000000000000" pitchFamily="2" charset="0"/>
              </a:rPr>
              <a:t>example</a:t>
            </a:r>
            <a:endParaRPr lang="es-ES" sz="1800" b="1" dirty="0">
              <a:latin typeface="Nunito" panose="00000500000000000000" pitchFamily="2" charset="0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CF7D4A1-189B-4146-99DE-DD7E670227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1" y="985421"/>
            <a:ext cx="3255329" cy="3487503"/>
          </a:xfrm>
        </p:spPr>
        <p:txBody>
          <a:bodyPr vert="horz" lIns="68580" tIns="34290" rIns="68580" bIns="34290" rtlCol="0">
            <a:noAutofit/>
          </a:bodyPr>
          <a:lstStyle/>
          <a:p>
            <a:pPr marL="0" indent="0">
              <a:lnSpc>
                <a:spcPct val="90000"/>
              </a:lnSpc>
              <a:spcBef>
                <a:spcPts val="1000"/>
              </a:spcBef>
              <a:buClr>
                <a:srgbClr val="000000"/>
              </a:buClr>
              <a:buNone/>
            </a:pPr>
            <a:r>
              <a:rPr lang="es-ES" sz="900" kern="1200" dirty="0" err="1">
                <a:solidFill>
                  <a:schemeClr val="tx1"/>
                </a:solidFill>
                <a:latin typeface="Lucida Console" panose="020B0609040504020204" pitchFamily="49" charset="0"/>
                <a:ea typeface="+mn-ea"/>
                <a:cs typeface="+mn-cs"/>
              </a:rPr>
              <a:t>library</a:t>
            </a:r>
            <a:r>
              <a:rPr lang="es-ES" sz="900" kern="1200" dirty="0">
                <a:solidFill>
                  <a:schemeClr val="tx1"/>
                </a:solidFill>
                <a:latin typeface="Lucida Console" panose="020B0609040504020204" pitchFamily="49" charset="0"/>
                <a:ea typeface="+mn-ea"/>
                <a:cs typeface="+mn-cs"/>
              </a:rPr>
              <a:t>(</a:t>
            </a:r>
            <a:r>
              <a:rPr lang="es-ES" sz="900" kern="1200" dirty="0" err="1">
                <a:solidFill>
                  <a:schemeClr val="tx1"/>
                </a:solidFill>
                <a:latin typeface="Lucida Console" panose="020B0609040504020204" pitchFamily="49" charset="0"/>
                <a:ea typeface="+mn-ea"/>
                <a:cs typeface="+mn-cs"/>
              </a:rPr>
              <a:t>shiny</a:t>
            </a:r>
            <a:r>
              <a:rPr lang="es-ES" sz="900" kern="1200" dirty="0">
                <a:solidFill>
                  <a:schemeClr val="tx1"/>
                </a:solidFill>
                <a:latin typeface="Lucida Console" panose="020B0609040504020204" pitchFamily="49" charset="0"/>
                <a:ea typeface="+mn-ea"/>
                <a:cs typeface="+mn-cs"/>
              </a:rPr>
              <a:t>)</a:t>
            </a:r>
          </a:p>
          <a:p>
            <a:pPr marL="0" indent="0">
              <a:lnSpc>
                <a:spcPct val="90000"/>
              </a:lnSpc>
              <a:spcBef>
                <a:spcPts val="1000"/>
              </a:spcBef>
              <a:buClr>
                <a:srgbClr val="000000"/>
              </a:buClr>
              <a:buNone/>
            </a:pPr>
            <a:endParaRPr lang="es-ES" sz="900" kern="1200" dirty="0">
              <a:solidFill>
                <a:schemeClr val="tx1"/>
              </a:solidFill>
              <a:latin typeface="Lucida Console" panose="020B0609040504020204" pitchFamily="49" charset="0"/>
              <a:ea typeface="+mn-ea"/>
              <a:cs typeface="+mn-cs"/>
            </a:endParaRPr>
          </a:p>
          <a:p>
            <a:pPr marL="0" indent="0">
              <a:lnSpc>
                <a:spcPct val="90000"/>
              </a:lnSpc>
              <a:spcBef>
                <a:spcPts val="1000"/>
              </a:spcBef>
              <a:buClr>
                <a:srgbClr val="000000"/>
              </a:buClr>
              <a:buNone/>
            </a:pPr>
            <a:r>
              <a:rPr lang="es-ES" sz="900" kern="1200" dirty="0" err="1">
                <a:solidFill>
                  <a:schemeClr val="tx1"/>
                </a:solidFill>
                <a:latin typeface="Lucida Console" panose="020B0609040504020204" pitchFamily="49" charset="0"/>
                <a:ea typeface="+mn-ea"/>
                <a:cs typeface="+mn-cs"/>
              </a:rPr>
              <a:t>ui</a:t>
            </a:r>
            <a:r>
              <a:rPr lang="es-ES" sz="900" kern="1200" dirty="0">
                <a:solidFill>
                  <a:schemeClr val="tx1"/>
                </a:solidFill>
                <a:latin typeface="Lucida Console" panose="020B0609040504020204" pitchFamily="49" charset="0"/>
                <a:ea typeface="+mn-ea"/>
                <a:cs typeface="+mn-cs"/>
              </a:rPr>
              <a:t> &lt;- </a:t>
            </a:r>
            <a:r>
              <a:rPr lang="es-ES" sz="900" kern="1200" dirty="0" err="1">
                <a:solidFill>
                  <a:schemeClr val="tx1"/>
                </a:solidFill>
                <a:latin typeface="Lucida Console" panose="020B0609040504020204" pitchFamily="49" charset="0"/>
                <a:ea typeface="+mn-ea"/>
                <a:cs typeface="+mn-cs"/>
              </a:rPr>
              <a:t>fluidPage</a:t>
            </a:r>
            <a:r>
              <a:rPr lang="es-ES" sz="900" kern="1200" dirty="0">
                <a:solidFill>
                  <a:schemeClr val="tx1"/>
                </a:solidFill>
                <a:latin typeface="Lucida Console" panose="020B0609040504020204" pitchFamily="49" charset="0"/>
                <a:ea typeface="+mn-ea"/>
                <a:cs typeface="+mn-cs"/>
              </a:rPr>
              <a:t>(</a:t>
            </a:r>
          </a:p>
          <a:p>
            <a:pPr marL="0" indent="0">
              <a:lnSpc>
                <a:spcPct val="90000"/>
              </a:lnSpc>
              <a:spcBef>
                <a:spcPts val="1000"/>
              </a:spcBef>
              <a:buClr>
                <a:srgbClr val="000000"/>
              </a:buClr>
              <a:buNone/>
            </a:pPr>
            <a:r>
              <a:rPr lang="es-ES" sz="900" kern="1200" dirty="0">
                <a:solidFill>
                  <a:schemeClr val="tx1"/>
                </a:solidFill>
                <a:latin typeface="Lucida Console" panose="020B0609040504020204" pitchFamily="49" charset="0"/>
                <a:ea typeface="+mn-ea"/>
                <a:cs typeface="+mn-cs"/>
              </a:rPr>
              <a:t>    </a:t>
            </a:r>
            <a:r>
              <a:rPr lang="es-ES" sz="900" kern="1200" dirty="0" err="1">
                <a:solidFill>
                  <a:schemeClr val="tx1"/>
                </a:solidFill>
                <a:latin typeface="Lucida Console" panose="020B0609040504020204" pitchFamily="49" charset="0"/>
                <a:ea typeface="+mn-ea"/>
                <a:cs typeface="+mn-cs"/>
              </a:rPr>
              <a:t>titlePanel</a:t>
            </a:r>
            <a:r>
              <a:rPr lang="es-ES" sz="900" kern="1200" dirty="0">
                <a:solidFill>
                  <a:schemeClr val="tx1"/>
                </a:solidFill>
                <a:latin typeface="Lucida Console" panose="020B0609040504020204" pitchFamily="49" charset="0"/>
                <a:ea typeface="+mn-ea"/>
                <a:cs typeface="+mn-cs"/>
              </a:rPr>
              <a:t>("Título de la App"),</a:t>
            </a:r>
          </a:p>
          <a:p>
            <a:pPr marL="0" indent="0">
              <a:lnSpc>
                <a:spcPct val="90000"/>
              </a:lnSpc>
              <a:spcBef>
                <a:spcPts val="1000"/>
              </a:spcBef>
              <a:buClr>
                <a:srgbClr val="000000"/>
              </a:buClr>
              <a:buNone/>
            </a:pPr>
            <a:r>
              <a:rPr lang="es-ES" sz="900" kern="1200" dirty="0">
                <a:solidFill>
                  <a:schemeClr val="tx1"/>
                </a:solidFill>
                <a:latin typeface="Lucida Console" panose="020B0609040504020204" pitchFamily="49" charset="0"/>
                <a:ea typeface="+mn-ea"/>
                <a:cs typeface="+mn-cs"/>
              </a:rPr>
              <a:t>    </a:t>
            </a:r>
            <a:r>
              <a:rPr lang="es-ES" sz="900" kern="1200" dirty="0" err="1">
                <a:solidFill>
                  <a:schemeClr val="tx1"/>
                </a:solidFill>
                <a:latin typeface="Lucida Console" panose="020B0609040504020204" pitchFamily="49" charset="0"/>
                <a:ea typeface="+mn-ea"/>
                <a:cs typeface="+mn-cs"/>
              </a:rPr>
              <a:t>sidebarLayout</a:t>
            </a:r>
            <a:r>
              <a:rPr lang="es-ES" sz="900" kern="1200" dirty="0">
                <a:solidFill>
                  <a:schemeClr val="tx1"/>
                </a:solidFill>
                <a:latin typeface="Lucida Console" panose="020B0609040504020204" pitchFamily="49" charset="0"/>
                <a:ea typeface="+mn-ea"/>
                <a:cs typeface="+mn-cs"/>
              </a:rPr>
              <a:t>(</a:t>
            </a:r>
          </a:p>
          <a:p>
            <a:pPr marL="0" indent="0">
              <a:lnSpc>
                <a:spcPct val="90000"/>
              </a:lnSpc>
              <a:spcBef>
                <a:spcPts val="1000"/>
              </a:spcBef>
              <a:buClr>
                <a:srgbClr val="000000"/>
              </a:buClr>
              <a:buNone/>
            </a:pPr>
            <a:r>
              <a:rPr lang="es-ES" sz="900" kern="1200" dirty="0">
                <a:solidFill>
                  <a:schemeClr val="tx1"/>
                </a:solidFill>
                <a:latin typeface="Lucida Console" panose="020B0609040504020204" pitchFamily="49" charset="0"/>
                <a:ea typeface="+mn-ea"/>
                <a:cs typeface="+mn-cs"/>
              </a:rPr>
              <a:t>        </a:t>
            </a:r>
            <a:r>
              <a:rPr lang="es-ES" sz="900" kern="1200" dirty="0" err="1">
                <a:solidFill>
                  <a:schemeClr val="tx1"/>
                </a:solidFill>
                <a:latin typeface="Lucida Console" panose="020B0609040504020204" pitchFamily="49" charset="0"/>
                <a:ea typeface="+mn-ea"/>
                <a:cs typeface="+mn-cs"/>
              </a:rPr>
              <a:t>sidebarPanel</a:t>
            </a:r>
            <a:r>
              <a:rPr lang="es-ES" sz="900" kern="1200" dirty="0">
                <a:solidFill>
                  <a:schemeClr val="tx1"/>
                </a:solidFill>
                <a:latin typeface="Lucida Console" panose="020B0609040504020204" pitchFamily="49" charset="0"/>
                <a:ea typeface="+mn-ea"/>
                <a:cs typeface="+mn-cs"/>
              </a:rPr>
              <a:t>(</a:t>
            </a:r>
          </a:p>
          <a:p>
            <a:pPr marL="0" indent="0">
              <a:lnSpc>
                <a:spcPct val="90000"/>
              </a:lnSpc>
              <a:spcBef>
                <a:spcPts val="1000"/>
              </a:spcBef>
              <a:buClr>
                <a:srgbClr val="000000"/>
              </a:buClr>
              <a:buNone/>
            </a:pPr>
            <a:r>
              <a:rPr lang="es-ES" sz="900" kern="1200" dirty="0">
                <a:solidFill>
                  <a:schemeClr val="tx1"/>
                </a:solidFill>
                <a:latin typeface="Lucida Console" panose="020B0609040504020204" pitchFamily="49" charset="0"/>
                <a:ea typeface="+mn-ea"/>
                <a:cs typeface="+mn-cs"/>
              </a:rPr>
              <a:t>            </a:t>
            </a:r>
            <a:r>
              <a:rPr lang="es-ES" sz="900" kern="1200" dirty="0" err="1">
                <a:solidFill>
                  <a:schemeClr val="tx1"/>
                </a:solidFill>
                <a:latin typeface="Lucida Console" panose="020B0609040504020204" pitchFamily="49" charset="0"/>
                <a:ea typeface="+mn-ea"/>
                <a:cs typeface="+mn-cs"/>
              </a:rPr>
              <a:t>actionButton</a:t>
            </a:r>
            <a:r>
              <a:rPr lang="es-ES" sz="900" kern="1200" dirty="0">
                <a:solidFill>
                  <a:schemeClr val="tx1"/>
                </a:solidFill>
                <a:latin typeface="Lucida Console" panose="020B0609040504020204" pitchFamily="49" charset="0"/>
                <a:ea typeface="+mn-ea"/>
                <a:cs typeface="+mn-cs"/>
              </a:rPr>
              <a:t>("</a:t>
            </a:r>
            <a:r>
              <a:rPr lang="es-ES" sz="900" kern="1200" dirty="0" err="1">
                <a:solidFill>
                  <a:schemeClr val="tx1"/>
                </a:solidFill>
                <a:latin typeface="Lucida Console" panose="020B0609040504020204" pitchFamily="49" charset="0"/>
                <a:ea typeface="+mn-ea"/>
                <a:cs typeface="+mn-cs"/>
              </a:rPr>
              <a:t>accion</a:t>
            </a:r>
            <a:r>
              <a:rPr lang="es-ES" sz="900" kern="1200" dirty="0">
                <a:solidFill>
                  <a:schemeClr val="tx1"/>
                </a:solidFill>
                <a:latin typeface="Lucida Console" panose="020B0609040504020204" pitchFamily="49" charset="0"/>
                <a:ea typeface="+mn-ea"/>
                <a:cs typeface="+mn-cs"/>
              </a:rPr>
              <a:t>","Clicar")</a:t>
            </a:r>
          </a:p>
          <a:p>
            <a:pPr marL="0" indent="0">
              <a:lnSpc>
                <a:spcPct val="90000"/>
              </a:lnSpc>
              <a:spcBef>
                <a:spcPts val="1000"/>
              </a:spcBef>
              <a:buClr>
                <a:srgbClr val="000000"/>
              </a:buClr>
              <a:buNone/>
            </a:pPr>
            <a:r>
              <a:rPr lang="es-ES" sz="900" kern="1200" dirty="0">
                <a:solidFill>
                  <a:schemeClr val="tx1"/>
                </a:solidFill>
                <a:latin typeface="Lucida Console" panose="020B0609040504020204" pitchFamily="49" charset="0"/>
                <a:ea typeface="+mn-ea"/>
                <a:cs typeface="+mn-cs"/>
              </a:rPr>
              <a:t>        ),</a:t>
            </a:r>
          </a:p>
          <a:p>
            <a:pPr marL="0" indent="0">
              <a:lnSpc>
                <a:spcPct val="90000"/>
              </a:lnSpc>
              <a:spcBef>
                <a:spcPts val="1000"/>
              </a:spcBef>
              <a:buClr>
                <a:srgbClr val="000000"/>
              </a:buClr>
              <a:buNone/>
            </a:pPr>
            <a:r>
              <a:rPr lang="es-ES" sz="900" kern="1200" dirty="0">
                <a:solidFill>
                  <a:schemeClr val="tx1"/>
                </a:solidFill>
                <a:latin typeface="Lucida Console" panose="020B0609040504020204" pitchFamily="49" charset="0"/>
                <a:ea typeface="+mn-ea"/>
                <a:cs typeface="+mn-cs"/>
              </a:rPr>
              <a:t>        </a:t>
            </a:r>
            <a:r>
              <a:rPr lang="es-ES" sz="900" kern="1200" dirty="0" err="1">
                <a:solidFill>
                  <a:schemeClr val="tx1"/>
                </a:solidFill>
                <a:latin typeface="Lucida Console" panose="020B0609040504020204" pitchFamily="49" charset="0"/>
                <a:ea typeface="+mn-ea"/>
                <a:cs typeface="+mn-cs"/>
              </a:rPr>
              <a:t>mainPanel</a:t>
            </a:r>
            <a:r>
              <a:rPr lang="es-ES" sz="900" kern="1200" dirty="0">
                <a:solidFill>
                  <a:schemeClr val="tx1"/>
                </a:solidFill>
                <a:latin typeface="Lucida Console" panose="020B0609040504020204" pitchFamily="49" charset="0"/>
                <a:ea typeface="+mn-ea"/>
                <a:cs typeface="+mn-cs"/>
              </a:rPr>
              <a:t>(</a:t>
            </a:r>
          </a:p>
          <a:p>
            <a:pPr marL="0" indent="0">
              <a:lnSpc>
                <a:spcPct val="90000"/>
              </a:lnSpc>
              <a:spcBef>
                <a:spcPts val="1000"/>
              </a:spcBef>
              <a:buClr>
                <a:srgbClr val="000000"/>
              </a:buClr>
              <a:buNone/>
            </a:pPr>
            <a:r>
              <a:rPr lang="es-ES" sz="900" kern="1200" dirty="0">
                <a:solidFill>
                  <a:schemeClr val="tx1"/>
                </a:solidFill>
                <a:latin typeface="Lucida Console" panose="020B0609040504020204" pitchFamily="49" charset="0"/>
                <a:ea typeface="+mn-ea"/>
                <a:cs typeface="+mn-cs"/>
              </a:rPr>
              <a:t>            h1("Título de nivel uno"),</a:t>
            </a:r>
          </a:p>
          <a:p>
            <a:pPr marL="0" indent="0">
              <a:lnSpc>
                <a:spcPct val="90000"/>
              </a:lnSpc>
              <a:spcBef>
                <a:spcPts val="1000"/>
              </a:spcBef>
              <a:buClr>
                <a:srgbClr val="000000"/>
              </a:buClr>
              <a:buNone/>
            </a:pPr>
            <a:r>
              <a:rPr lang="es-ES" sz="900" kern="1200" dirty="0">
                <a:solidFill>
                  <a:schemeClr val="tx1"/>
                </a:solidFill>
                <a:latin typeface="Lucida Console" panose="020B0609040504020204" pitchFamily="49" charset="0"/>
                <a:ea typeface="+mn-ea"/>
                <a:cs typeface="+mn-cs"/>
              </a:rPr>
              <a:t>            </a:t>
            </a:r>
            <a:r>
              <a:rPr lang="es-ES" sz="900" kern="1200" dirty="0" err="1">
                <a:solidFill>
                  <a:schemeClr val="tx1"/>
                </a:solidFill>
                <a:latin typeface="Lucida Console" panose="020B0609040504020204" pitchFamily="49" charset="0"/>
                <a:ea typeface="+mn-ea"/>
                <a:cs typeface="+mn-cs"/>
              </a:rPr>
              <a:t>textOutput</a:t>
            </a:r>
            <a:r>
              <a:rPr lang="es-ES" sz="900" kern="1200" dirty="0">
                <a:solidFill>
                  <a:schemeClr val="tx1"/>
                </a:solidFill>
                <a:latin typeface="Lucida Console" panose="020B0609040504020204" pitchFamily="49" charset="0"/>
                <a:ea typeface="+mn-ea"/>
                <a:cs typeface="+mn-cs"/>
              </a:rPr>
              <a:t>("texto")</a:t>
            </a:r>
          </a:p>
          <a:p>
            <a:pPr marL="0" indent="0">
              <a:lnSpc>
                <a:spcPct val="90000"/>
              </a:lnSpc>
              <a:spcBef>
                <a:spcPts val="1000"/>
              </a:spcBef>
              <a:buClr>
                <a:srgbClr val="000000"/>
              </a:buClr>
              <a:buNone/>
            </a:pPr>
            <a:r>
              <a:rPr lang="es-ES" sz="900" kern="1200" dirty="0">
                <a:solidFill>
                  <a:schemeClr val="tx1"/>
                </a:solidFill>
                <a:latin typeface="Lucida Console" panose="020B0609040504020204" pitchFamily="49" charset="0"/>
                <a:ea typeface="+mn-ea"/>
                <a:cs typeface="+mn-cs"/>
              </a:rPr>
              <a:t>        )</a:t>
            </a:r>
          </a:p>
          <a:p>
            <a:pPr marL="0" indent="0">
              <a:lnSpc>
                <a:spcPct val="90000"/>
              </a:lnSpc>
              <a:spcBef>
                <a:spcPts val="1000"/>
              </a:spcBef>
              <a:buClr>
                <a:srgbClr val="000000"/>
              </a:buClr>
              <a:buNone/>
            </a:pPr>
            <a:r>
              <a:rPr lang="es-ES" sz="900" kern="1200" dirty="0">
                <a:solidFill>
                  <a:schemeClr val="tx1"/>
                </a:solidFill>
                <a:latin typeface="Lucida Console" panose="020B0609040504020204" pitchFamily="49" charset="0"/>
                <a:ea typeface="+mn-ea"/>
                <a:cs typeface="+mn-cs"/>
              </a:rPr>
              <a:t>    )</a:t>
            </a:r>
          </a:p>
          <a:p>
            <a:pPr marL="0" indent="0">
              <a:lnSpc>
                <a:spcPct val="90000"/>
              </a:lnSpc>
              <a:spcBef>
                <a:spcPts val="1000"/>
              </a:spcBef>
              <a:buClr>
                <a:srgbClr val="000000"/>
              </a:buClr>
              <a:buNone/>
            </a:pPr>
            <a:r>
              <a:rPr lang="es-ES" sz="900" kern="1200" dirty="0">
                <a:solidFill>
                  <a:schemeClr val="tx1"/>
                </a:solidFill>
                <a:latin typeface="Lucida Console" panose="020B0609040504020204" pitchFamily="49" charset="0"/>
                <a:ea typeface="+mn-ea"/>
                <a:cs typeface="+mn-cs"/>
              </a:rPr>
              <a:t>)</a:t>
            </a:r>
          </a:p>
        </p:txBody>
      </p:sp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70F96D74-CC2F-428D-A0FD-3F030CD0555D}"/>
              </a:ext>
            </a:extLst>
          </p:cNvPr>
          <p:cNvSpPr txBox="1">
            <a:spLocks/>
          </p:cNvSpPr>
          <p:nvPr/>
        </p:nvSpPr>
        <p:spPr>
          <a:xfrm>
            <a:off x="4866657" y="985421"/>
            <a:ext cx="3255329" cy="3487503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s-ES" sz="900" dirty="0">
              <a:latin typeface="Lucida Console" panose="020B0609040504020204" pitchFamily="49" charset="0"/>
            </a:endParaRPr>
          </a:p>
          <a:p>
            <a:pPr marL="0" indent="0">
              <a:buNone/>
            </a:pPr>
            <a:endParaRPr lang="es-ES" sz="900" dirty="0">
              <a:latin typeface="Lucida Console" panose="020B0609040504020204" pitchFamily="49" charset="0"/>
            </a:endParaRPr>
          </a:p>
          <a:p>
            <a:pPr marL="0" indent="0">
              <a:buNone/>
            </a:pPr>
            <a:r>
              <a:rPr lang="es-ES" sz="900" dirty="0">
                <a:latin typeface="Lucida Console" panose="020B0609040504020204" pitchFamily="49" charset="0"/>
              </a:rPr>
              <a:t>server &lt;- </a:t>
            </a:r>
            <a:r>
              <a:rPr lang="es-ES" sz="900" dirty="0" err="1">
                <a:latin typeface="Lucida Console" panose="020B0609040504020204" pitchFamily="49" charset="0"/>
              </a:rPr>
              <a:t>function</a:t>
            </a:r>
            <a:r>
              <a:rPr lang="es-ES" sz="900" dirty="0">
                <a:latin typeface="Lucida Console" panose="020B0609040504020204" pitchFamily="49" charset="0"/>
              </a:rPr>
              <a:t>(input, output) {</a:t>
            </a:r>
          </a:p>
          <a:p>
            <a:pPr marL="0" indent="0">
              <a:buNone/>
            </a:pPr>
            <a:endParaRPr lang="es-ES" sz="900" dirty="0">
              <a:latin typeface="Lucida Console" panose="020B0609040504020204" pitchFamily="49" charset="0"/>
            </a:endParaRPr>
          </a:p>
          <a:p>
            <a:pPr marL="0" indent="0">
              <a:buNone/>
            </a:pPr>
            <a:r>
              <a:rPr lang="es-ES" sz="900" dirty="0">
                <a:latin typeface="Lucida Console" panose="020B0609040504020204" pitchFamily="49" charset="0"/>
              </a:rPr>
              <a:t>    datos = </a:t>
            </a:r>
            <a:r>
              <a:rPr lang="es-ES" sz="900" dirty="0" err="1">
                <a:latin typeface="Lucida Console" panose="020B0609040504020204" pitchFamily="49" charset="0"/>
              </a:rPr>
              <a:t>eventReactive</a:t>
            </a:r>
            <a:r>
              <a:rPr lang="es-ES" sz="900" dirty="0">
                <a:latin typeface="Lucida Console" panose="020B0609040504020204" pitchFamily="49" charset="0"/>
              </a:rPr>
              <a:t>(</a:t>
            </a:r>
            <a:r>
              <a:rPr lang="es-ES" sz="900" dirty="0" err="1">
                <a:latin typeface="Lucida Console" panose="020B0609040504020204" pitchFamily="49" charset="0"/>
              </a:rPr>
              <a:t>input$accion</a:t>
            </a:r>
            <a:r>
              <a:rPr lang="es-ES" sz="900" dirty="0">
                <a:latin typeface="Lucida Console" panose="020B0609040504020204" pitchFamily="49" charset="0"/>
              </a:rPr>
              <a:t>,{</a:t>
            </a:r>
          </a:p>
          <a:p>
            <a:pPr marL="0" indent="0">
              <a:buNone/>
            </a:pPr>
            <a:r>
              <a:rPr lang="es-ES" sz="900" dirty="0">
                <a:latin typeface="Lucida Console" panose="020B0609040504020204" pitchFamily="49" charset="0"/>
              </a:rPr>
              <a:t>        x = </a:t>
            </a:r>
            <a:r>
              <a:rPr lang="es-ES" sz="900" dirty="0" err="1">
                <a:latin typeface="Lucida Console" panose="020B0609040504020204" pitchFamily="49" charset="0"/>
              </a:rPr>
              <a:t>sample</a:t>
            </a:r>
            <a:r>
              <a:rPr lang="es-ES" sz="900" dirty="0">
                <a:latin typeface="Lucida Console" panose="020B0609040504020204" pitchFamily="49" charset="0"/>
              </a:rPr>
              <a:t>(50)</a:t>
            </a:r>
          </a:p>
          <a:p>
            <a:pPr marL="0" indent="0">
              <a:buNone/>
            </a:pPr>
            <a:r>
              <a:rPr lang="es-ES" sz="900" dirty="0">
                <a:latin typeface="Lucida Console" panose="020B0609040504020204" pitchFamily="49" charset="0"/>
              </a:rPr>
              <a:t>    })</a:t>
            </a:r>
          </a:p>
          <a:p>
            <a:pPr marL="0" indent="0">
              <a:buNone/>
            </a:pPr>
            <a:r>
              <a:rPr lang="es-ES" sz="900" dirty="0">
                <a:latin typeface="Lucida Console" panose="020B0609040504020204" pitchFamily="49" charset="0"/>
              </a:rPr>
              <a:t>    </a:t>
            </a:r>
          </a:p>
          <a:p>
            <a:pPr marL="0" indent="0">
              <a:buNone/>
            </a:pPr>
            <a:r>
              <a:rPr lang="es-ES" sz="900" dirty="0">
                <a:latin typeface="Lucida Console" panose="020B0609040504020204" pitchFamily="49" charset="0"/>
              </a:rPr>
              <a:t>    </a:t>
            </a:r>
            <a:r>
              <a:rPr lang="es-ES" sz="900" dirty="0" err="1">
                <a:latin typeface="Lucida Console" panose="020B0609040504020204" pitchFamily="49" charset="0"/>
              </a:rPr>
              <a:t>output$texto</a:t>
            </a:r>
            <a:r>
              <a:rPr lang="es-ES" sz="900" dirty="0">
                <a:latin typeface="Lucida Console" panose="020B0609040504020204" pitchFamily="49" charset="0"/>
              </a:rPr>
              <a:t> = </a:t>
            </a:r>
            <a:r>
              <a:rPr lang="es-ES" sz="900" dirty="0" err="1">
                <a:latin typeface="Lucida Console" panose="020B0609040504020204" pitchFamily="49" charset="0"/>
              </a:rPr>
              <a:t>renderText</a:t>
            </a:r>
            <a:r>
              <a:rPr lang="es-ES" sz="900" dirty="0">
                <a:latin typeface="Lucida Console" panose="020B0609040504020204" pitchFamily="49" charset="0"/>
              </a:rPr>
              <a:t>(</a:t>
            </a:r>
          </a:p>
          <a:p>
            <a:pPr marL="0" indent="0">
              <a:buNone/>
            </a:pPr>
            <a:r>
              <a:rPr lang="es-ES" sz="900" dirty="0">
                <a:latin typeface="Lucida Console" panose="020B0609040504020204" pitchFamily="49" charset="0"/>
              </a:rPr>
              <a:t>        datos()</a:t>
            </a:r>
          </a:p>
          <a:p>
            <a:pPr marL="0" indent="0">
              <a:buNone/>
            </a:pPr>
            <a:r>
              <a:rPr lang="es-ES" sz="900" dirty="0">
                <a:latin typeface="Lucida Console" panose="020B0609040504020204" pitchFamily="49" charset="0"/>
              </a:rPr>
              <a:t>    )</a:t>
            </a:r>
          </a:p>
          <a:p>
            <a:pPr marL="0" indent="0">
              <a:buNone/>
            </a:pPr>
            <a:r>
              <a:rPr lang="es-ES" sz="900" dirty="0" err="1">
                <a:latin typeface="Lucida Console" panose="020B0609040504020204" pitchFamily="49" charset="0"/>
              </a:rPr>
              <a:t>shinyApp</a:t>
            </a:r>
            <a:r>
              <a:rPr lang="es-ES" sz="900" dirty="0">
                <a:latin typeface="Lucida Console" panose="020B0609040504020204" pitchFamily="49" charset="0"/>
              </a:rPr>
              <a:t>(</a:t>
            </a:r>
            <a:r>
              <a:rPr lang="es-ES" sz="900" dirty="0" err="1">
                <a:latin typeface="Lucida Console" panose="020B0609040504020204" pitchFamily="49" charset="0"/>
              </a:rPr>
              <a:t>ui</a:t>
            </a:r>
            <a:r>
              <a:rPr lang="es-ES" sz="900" dirty="0">
                <a:latin typeface="Lucida Console" panose="020B0609040504020204" pitchFamily="49" charset="0"/>
              </a:rPr>
              <a:t> = </a:t>
            </a:r>
            <a:r>
              <a:rPr lang="es-ES" sz="900" dirty="0" err="1">
                <a:latin typeface="Lucida Console" panose="020B0609040504020204" pitchFamily="49" charset="0"/>
              </a:rPr>
              <a:t>ui</a:t>
            </a:r>
            <a:r>
              <a:rPr lang="es-ES" sz="900" dirty="0">
                <a:latin typeface="Lucida Console" panose="020B0609040504020204" pitchFamily="49" charset="0"/>
              </a:rPr>
              <a:t>, server = server)</a:t>
            </a:r>
          </a:p>
        </p:txBody>
      </p:sp>
    </p:spTree>
    <p:extLst>
      <p:ext uri="{BB962C8B-B14F-4D97-AF65-F5344CB8AC3E}">
        <p14:creationId xmlns:p14="http://schemas.microsoft.com/office/powerpoint/2010/main" val="111218666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5"/>
          <p:cNvSpPr txBox="1">
            <a:spLocks noGrp="1"/>
          </p:cNvSpPr>
          <p:nvPr>
            <p:ph type="title"/>
          </p:nvPr>
        </p:nvSpPr>
        <p:spPr>
          <a:xfrm>
            <a:off x="1270800" y="1483050"/>
            <a:ext cx="6602400" cy="217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 dirty="0">
                <a:solidFill>
                  <a:schemeClr val="bg1"/>
                </a:solidFill>
                <a:latin typeface="Nunito"/>
                <a:ea typeface="Nunito"/>
                <a:cs typeface="Nunito"/>
                <a:sym typeface="Nunito"/>
              </a:rPr>
              <a:t>Let’s build an app</a:t>
            </a:r>
            <a:endParaRPr b="1" dirty="0">
              <a:solidFill>
                <a:schemeClr val="bg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  <p:extLst>
      <p:ext uri="{BB962C8B-B14F-4D97-AF65-F5344CB8AC3E}">
        <p14:creationId xmlns:p14="http://schemas.microsoft.com/office/powerpoint/2010/main" val="302175732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A51047-9EE0-40D3-A060-DCE8112913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578413"/>
          </a:xfrm>
        </p:spPr>
        <p:txBody>
          <a:bodyPr>
            <a:normAutofit/>
          </a:bodyPr>
          <a:lstStyle/>
          <a:p>
            <a:r>
              <a:rPr lang="en-US" sz="1950" b="1" dirty="0">
                <a:latin typeface="Nunito" panose="00000500000000000000" pitchFamily="2" charset="0"/>
              </a:rPr>
              <a:t>Structure of the App</a:t>
            </a:r>
          </a:p>
        </p:txBody>
      </p:sp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FD192315-D7BB-4518-9704-A841EFCBB7A9}"/>
              </a:ext>
            </a:extLst>
          </p:cNvPr>
          <p:cNvSpPr txBox="1">
            <a:spLocks/>
          </p:cNvSpPr>
          <p:nvPr/>
        </p:nvSpPr>
        <p:spPr>
          <a:xfrm>
            <a:off x="628650" y="985421"/>
            <a:ext cx="2442004" cy="3487503"/>
          </a:xfrm>
          <a:prstGeom prst="rect">
            <a:avLst/>
          </a:prstGeom>
          <a:ln>
            <a:noFill/>
          </a:ln>
        </p:spPr>
        <p:txBody>
          <a:bodyPr vert="horz" lIns="68580" tIns="34290" rIns="68580" bIns="3429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en-US" sz="1050" b="1" kern="1200" dirty="0">
                <a:solidFill>
                  <a:prstClr val="black"/>
                </a:solidFill>
                <a:latin typeface="Nunito" panose="00000500000000000000" pitchFamily="2" charset="0"/>
                <a:ea typeface="+mn-ea"/>
                <a:cs typeface="+mn-cs"/>
              </a:rPr>
              <a:t>Initial Part</a:t>
            </a:r>
            <a:endParaRPr lang="en-US" sz="1050" b="1" dirty="0">
              <a:solidFill>
                <a:prstClr val="black"/>
              </a:solidFill>
              <a:latin typeface="Nunito" panose="00000500000000000000" pitchFamily="2" charset="0"/>
            </a:endParaRPr>
          </a:p>
          <a:p>
            <a:pPr>
              <a:defRPr/>
            </a:pPr>
            <a:r>
              <a:rPr lang="en-US" sz="1050" dirty="0">
                <a:solidFill>
                  <a:prstClr val="black"/>
                </a:solidFill>
                <a:latin typeface="Nunito Light" panose="00000400000000000000" pitchFamily="2" charset="0"/>
              </a:rPr>
              <a:t>We install </a:t>
            </a:r>
            <a:r>
              <a:rPr lang="en-US" sz="1050" dirty="0" err="1">
                <a:solidFill>
                  <a:prstClr val="black"/>
                </a:solidFill>
                <a:latin typeface="Nunito Light" panose="00000400000000000000" pitchFamily="2" charset="0"/>
              </a:rPr>
              <a:t>caRtociudad</a:t>
            </a:r>
            <a:r>
              <a:rPr lang="en-US" sz="1050" dirty="0">
                <a:solidFill>
                  <a:prstClr val="black"/>
                </a:solidFill>
                <a:latin typeface="Nunito Light" panose="00000400000000000000" pitchFamily="2" charset="0"/>
              </a:rPr>
              <a:t>.</a:t>
            </a:r>
          </a:p>
          <a:p>
            <a:pPr>
              <a:defRPr/>
            </a:pPr>
            <a:r>
              <a:rPr lang="en-US" sz="1050" dirty="0">
                <a:solidFill>
                  <a:prstClr val="black"/>
                </a:solidFill>
                <a:latin typeface="Nunito Light" panose="00000400000000000000" pitchFamily="2" charset="0"/>
              </a:rPr>
              <a:t>We load the libraries.</a:t>
            </a:r>
          </a:p>
        </p:txBody>
      </p:sp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9E2EBAC3-73A8-4C0C-A194-4A19D05617B6}"/>
              </a:ext>
            </a:extLst>
          </p:cNvPr>
          <p:cNvSpPr txBox="1">
            <a:spLocks/>
          </p:cNvSpPr>
          <p:nvPr/>
        </p:nvSpPr>
        <p:spPr>
          <a:xfrm>
            <a:off x="3070654" y="985421"/>
            <a:ext cx="2442004" cy="3487503"/>
          </a:xfrm>
          <a:prstGeom prst="rect">
            <a:avLst/>
          </a:prstGeom>
          <a:ln>
            <a:noFill/>
          </a:ln>
        </p:spPr>
        <p:txBody>
          <a:bodyPr vert="horz" lIns="68580" tIns="34290" rIns="68580" bIns="3429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en-US" sz="1050" b="1" dirty="0">
                <a:solidFill>
                  <a:prstClr val="black"/>
                </a:solidFill>
                <a:latin typeface="Nunito" panose="00000500000000000000" pitchFamily="2" charset="0"/>
              </a:rPr>
              <a:t>UI</a:t>
            </a:r>
          </a:p>
          <a:p>
            <a:pPr>
              <a:defRPr/>
            </a:pPr>
            <a:r>
              <a:rPr lang="en-US" sz="1050" dirty="0">
                <a:solidFill>
                  <a:prstClr val="black"/>
                </a:solidFill>
                <a:latin typeface="Nunito Light" panose="00000400000000000000" pitchFamily="2" charset="0"/>
              </a:rPr>
              <a:t>We create  a sidebar with a text input and an action button.</a:t>
            </a:r>
          </a:p>
          <a:p>
            <a:pPr>
              <a:defRPr/>
            </a:pPr>
            <a:r>
              <a:rPr lang="en-US" sz="1050" dirty="0">
                <a:solidFill>
                  <a:prstClr val="black"/>
                </a:solidFill>
                <a:latin typeface="Nunito Light" panose="00000400000000000000" pitchFamily="2" charset="0"/>
              </a:rPr>
              <a:t>We include the output  of the visualization that we will build.</a:t>
            </a:r>
          </a:p>
          <a:p>
            <a:pPr marL="0" indent="0">
              <a:buNone/>
              <a:defRPr/>
            </a:pPr>
            <a:endParaRPr lang="en-US" sz="1050" dirty="0">
              <a:solidFill>
                <a:prstClr val="black"/>
              </a:solidFill>
              <a:latin typeface="Lucida Console" panose="020B0609040504020204" pitchFamily="49" charset="0"/>
            </a:endParaRPr>
          </a:p>
        </p:txBody>
      </p:sp>
      <p:sp>
        <p:nvSpPr>
          <p:cNvPr id="10" name="Marcador de contenido 2">
            <a:extLst>
              <a:ext uri="{FF2B5EF4-FFF2-40B4-BE49-F238E27FC236}">
                <a16:creationId xmlns:a16="http://schemas.microsoft.com/office/drawing/2014/main" id="{B59A1864-27FE-4D87-9698-E57F1AD60196}"/>
              </a:ext>
            </a:extLst>
          </p:cNvPr>
          <p:cNvSpPr txBox="1">
            <a:spLocks/>
          </p:cNvSpPr>
          <p:nvPr/>
        </p:nvSpPr>
        <p:spPr>
          <a:xfrm>
            <a:off x="5512658" y="985421"/>
            <a:ext cx="2442004" cy="3487503"/>
          </a:xfrm>
          <a:prstGeom prst="rect">
            <a:avLst/>
          </a:prstGeom>
          <a:ln>
            <a:noFill/>
          </a:ln>
        </p:spPr>
        <p:txBody>
          <a:bodyPr vert="horz" lIns="68580" tIns="34290" rIns="68580" bIns="3429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685800">
              <a:lnSpc>
                <a:spcPct val="100000"/>
              </a:lnSpc>
              <a:spcBef>
                <a:spcPts val="0"/>
              </a:spcBef>
              <a:buClrTx/>
              <a:buNone/>
              <a:defRPr/>
            </a:pPr>
            <a:r>
              <a:rPr lang="en-US" sz="1050" b="1" dirty="0">
                <a:solidFill>
                  <a:prstClr val="black"/>
                </a:solidFill>
                <a:latin typeface="Nunito" panose="00000500000000000000" pitchFamily="2" charset="0"/>
              </a:rPr>
              <a:t>Server</a:t>
            </a:r>
          </a:p>
          <a:p>
            <a:pPr>
              <a:defRPr/>
            </a:pPr>
            <a:r>
              <a:rPr lang="en-US" sz="1050" dirty="0">
                <a:solidFill>
                  <a:prstClr val="black"/>
                </a:solidFill>
                <a:latin typeface="Nunito Light" panose="00000400000000000000" pitchFamily="2" charset="0"/>
              </a:rPr>
              <a:t>We extract the geodata of the input we have included.</a:t>
            </a:r>
          </a:p>
          <a:p>
            <a:pPr>
              <a:defRPr/>
            </a:pPr>
            <a:r>
              <a:rPr lang="en-US" sz="1050" dirty="0">
                <a:solidFill>
                  <a:prstClr val="black"/>
                </a:solidFill>
                <a:latin typeface="Nunito Light" panose="00000400000000000000" pitchFamily="2" charset="0"/>
              </a:rPr>
              <a:t>We create and render a map with this info.</a:t>
            </a:r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E4E717DA-8106-4ECC-842A-C9B0CC471715}"/>
              </a:ext>
            </a:extLst>
          </p:cNvPr>
          <p:cNvCxnSpPr/>
          <p:nvPr/>
        </p:nvCxnSpPr>
        <p:spPr>
          <a:xfrm>
            <a:off x="3070654" y="985421"/>
            <a:ext cx="0" cy="348750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A39E0E14-2246-4163-87F0-F6696D7A357A}"/>
              </a:ext>
            </a:extLst>
          </p:cNvPr>
          <p:cNvCxnSpPr/>
          <p:nvPr/>
        </p:nvCxnSpPr>
        <p:spPr>
          <a:xfrm>
            <a:off x="5512658" y="985421"/>
            <a:ext cx="0" cy="348750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401523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A51047-9EE0-40D3-A060-DCE8112913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578413"/>
          </a:xfrm>
        </p:spPr>
        <p:txBody>
          <a:bodyPr>
            <a:normAutofit/>
          </a:bodyPr>
          <a:lstStyle/>
          <a:p>
            <a:r>
              <a:rPr lang="en-US" sz="1950" b="1" dirty="0">
                <a:latin typeface="Nunito" panose="00000500000000000000" pitchFamily="2" charset="0"/>
              </a:rPr>
              <a:t>Structure of the App</a:t>
            </a:r>
            <a:endParaRPr lang="es-ES" sz="1950" b="1" dirty="0">
              <a:latin typeface="Nunito" panose="00000500000000000000" pitchFamily="2" charset="0"/>
            </a:endParaRPr>
          </a:p>
        </p:txBody>
      </p:sp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FD192315-D7BB-4518-9704-A841EFCBB7A9}"/>
              </a:ext>
            </a:extLst>
          </p:cNvPr>
          <p:cNvSpPr txBox="1">
            <a:spLocks/>
          </p:cNvSpPr>
          <p:nvPr/>
        </p:nvSpPr>
        <p:spPr>
          <a:xfrm>
            <a:off x="628650" y="985421"/>
            <a:ext cx="2442004" cy="3487503"/>
          </a:xfrm>
          <a:prstGeom prst="rect">
            <a:avLst/>
          </a:prstGeom>
          <a:ln>
            <a:noFill/>
          </a:ln>
        </p:spPr>
        <p:txBody>
          <a:bodyPr vert="horz" lIns="68580" tIns="34290" rIns="68580" bIns="3429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en-US" sz="1050" b="1" kern="1200" dirty="0">
                <a:solidFill>
                  <a:prstClr val="black"/>
                </a:solidFill>
                <a:latin typeface="Nunito" panose="00000500000000000000" pitchFamily="2" charset="0"/>
                <a:ea typeface="+mn-ea"/>
                <a:cs typeface="+mn-cs"/>
              </a:rPr>
              <a:t>Initial Part</a:t>
            </a:r>
            <a:endParaRPr lang="es-ES" sz="1050" b="1" dirty="0">
              <a:solidFill>
                <a:prstClr val="black"/>
              </a:solidFill>
              <a:latin typeface="Nunito" panose="00000500000000000000" pitchFamily="2" charset="0"/>
            </a:endParaRPr>
          </a:p>
          <a:p>
            <a:pPr>
              <a:defRPr/>
            </a:pPr>
            <a:r>
              <a:rPr lang="en-US" sz="1050" dirty="0">
                <a:solidFill>
                  <a:prstClr val="black"/>
                </a:solidFill>
                <a:latin typeface="Nunito Light" panose="00000400000000000000" pitchFamily="2" charset="0"/>
              </a:rPr>
              <a:t>We install </a:t>
            </a:r>
            <a:r>
              <a:rPr lang="en-US" sz="1050" dirty="0" err="1">
                <a:solidFill>
                  <a:prstClr val="black"/>
                </a:solidFill>
                <a:latin typeface="Nunito Light" panose="00000400000000000000" pitchFamily="2" charset="0"/>
              </a:rPr>
              <a:t>caRtociudad</a:t>
            </a:r>
            <a:r>
              <a:rPr lang="en-US" sz="1050" dirty="0">
                <a:solidFill>
                  <a:prstClr val="black"/>
                </a:solidFill>
                <a:latin typeface="Nunito Light" panose="00000400000000000000" pitchFamily="2" charset="0"/>
              </a:rPr>
              <a:t>.</a:t>
            </a:r>
          </a:p>
          <a:p>
            <a:pPr>
              <a:defRPr/>
            </a:pPr>
            <a:r>
              <a:rPr lang="en-US" sz="1050" dirty="0">
                <a:solidFill>
                  <a:prstClr val="black"/>
                </a:solidFill>
                <a:latin typeface="Nunito Light" panose="00000400000000000000" pitchFamily="2" charset="0"/>
              </a:rPr>
              <a:t>We load the libraries.</a:t>
            </a:r>
          </a:p>
        </p:txBody>
      </p:sp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9E2EBAC3-73A8-4C0C-A194-4A19D05617B6}"/>
              </a:ext>
            </a:extLst>
          </p:cNvPr>
          <p:cNvSpPr txBox="1">
            <a:spLocks/>
          </p:cNvSpPr>
          <p:nvPr/>
        </p:nvSpPr>
        <p:spPr>
          <a:xfrm>
            <a:off x="3070654" y="985421"/>
            <a:ext cx="4884001" cy="3487503"/>
          </a:xfrm>
          <a:prstGeom prst="rect">
            <a:avLst/>
          </a:prstGeom>
          <a:ln>
            <a:noFill/>
          </a:ln>
        </p:spPr>
        <p:txBody>
          <a:bodyPr vert="horz" lIns="68580" tIns="34290" rIns="68580" bIns="3429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es-ES" sz="825" dirty="0">
                <a:solidFill>
                  <a:prstClr val="black"/>
                </a:solidFill>
                <a:latin typeface="Lucida Console" panose="020B0609040504020204" pitchFamily="49" charset="0"/>
              </a:rPr>
              <a:t># </a:t>
            </a:r>
            <a:r>
              <a:rPr lang="es-ES" sz="825" dirty="0" err="1">
                <a:solidFill>
                  <a:prstClr val="black"/>
                </a:solidFill>
                <a:latin typeface="Lucida Console" panose="020B0609040504020204" pitchFamily="49" charset="0"/>
              </a:rPr>
              <a:t>Install</a:t>
            </a:r>
            <a:r>
              <a:rPr lang="es-ES" sz="825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s-ES" sz="825" dirty="0" err="1">
                <a:solidFill>
                  <a:prstClr val="black"/>
                </a:solidFill>
                <a:latin typeface="Lucida Console" panose="020B0609040504020204" pitchFamily="49" charset="0"/>
              </a:rPr>
              <a:t>caRtociudad</a:t>
            </a:r>
            <a:endParaRPr lang="es-ES" sz="825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pPr marL="0" indent="0">
              <a:buNone/>
              <a:defRPr/>
            </a:pPr>
            <a:r>
              <a:rPr lang="es-ES" sz="825" dirty="0" err="1">
                <a:solidFill>
                  <a:prstClr val="black"/>
                </a:solidFill>
                <a:latin typeface="Lucida Console" panose="020B0609040504020204" pitchFamily="49" charset="0"/>
              </a:rPr>
              <a:t>library</a:t>
            </a:r>
            <a:r>
              <a:rPr lang="es-ES" sz="825" dirty="0">
                <a:solidFill>
                  <a:prstClr val="black"/>
                </a:solidFill>
                <a:latin typeface="Lucida Console" panose="020B0609040504020204" pitchFamily="49" charset="0"/>
              </a:rPr>
              <a:t>("</a:t>
            </a:r>
            <a:r>
              <a:rPr lang="es-ES" sz="825" dirty="0" err="1">
                <a:solidFill>
                  <a:prstClr val="black"/>
                </a:solidFill>
                <a:latin typeface="Lucida Console" panose="020B0609040504020204" pitchFamily="49" charset="0"/>
              </a:rPr>
              <a:t>devtools</a:t>
            </a:r>
            <a:r>
              <a:rPr lang="es-ES" sz="825" dirty="0">
                <a:solidFill>
                  <a:prstClr val="black"/>
                </a:solidFill>
                <a:latin typeface="Lucida Console" panose="020B0609040504020204" pitchFamily="49" charset="0"/>
              </a:rPr>
              <a:t>")</a:t>
            </a:r>
          </a:p>
          <a:p>
            <a:pPr marL="0" indent="0">
              <a:buNone/>
              <a:defRPr/>
            </a:pPr>
            <a:r>
              <a:rPr lang="es-ES" sz="825" dirty="0" err="1">
                <a:solidFill>
                  <a:prstClr val="black"/>
                </a:solidFill>
                <a:latin typeface="Lucida Console" panose="020B0609040504020204" pitchFamily="49" charset="0"/>
              </a:rPr>
              <a:t>devtools</a:t>
            </a:r>
            <a:r>
              <a:rPr lang="es-ES" sz="825" dirty="0">
                <a:solidFill>
                  <a:prstClr val="black"/>
                </a:solidFill>
                <a:latin typeface="Lucida Console" panose="020B0609040504020204" pitchFamily="49" charset="0"/>
              </a:rPr>
              <a:t>::</a:t>
            </a:r>
            <a:r>
              <a:rPr lang="es-ES" sz="825" dirty="0" err="1">
                <a:solidFill>
                  <a:prstClr val="black"/>
                </a:solidFill>
                <a:latin typeface="Lucida Console" panose="020B0609040504020204" pitchFamily="49" charset="0"/>
              </a:rPr>
              <a:t>install_github</a:t>
            </a:r>
            <a:r>
              <a:rPr lang="es-ES" sz="825" dirty="0">
                <a:solidFill>
                  <a:prstClr val="black"/>
                </a:solidFill>
                <a:latin typeface="Lucida Console" panose="020B0609040504020204" pitchFamily="49" charset="0"/>
              </a:rPr>
              <a:t>("</a:t>
            </a:r>
            <a:r>
              <a:rPr lang="es-ES" sz="825" dirty="0" err="1">
                <a:solidFill>
                  <a:prstClr val="black"/>
                </a:solidFill>
                <a:latin typeface="Lucida Console" panose="020B0609040504020204" pitchFamily="49" charset="0"/>
              </a:rPr>
              <a:t>rOpenSpain</a:t>
            </a:r>
            <a:r>
              <a:rPr lang="es-ES" sz="825" dirty="0">
                <a:solidFill>
                  <a:prstClr val="black"/>
                </a:solidFill>
                <a:latin typeface="Lucida Console" panose="020B0609040504020204" pitchFamily="49" charset="0"/>
              </a:rPr>
              <a:t>/</a:t>
            </a:r>
            <a:r>
              <a:rPr lang="es-ES" sz="825" dirty="0" err="1">
                <a:solidFill>
                  <a:prstClr val="black"/>
                </a:solidFill>
                <a:latin typeface="Lucida Console" panose="020B0609040504020204" pitchFamily="49" charset="0"/>
              </a:rPr>
              <a:t>caRtociudad</a:t>
            </a:r>
            <a:r>
              <a:rPr lang="es-ES" sz="825" dirty="0">
                <a:solidFill>
                  <a:prstClr val="black"/>
                </a:solidFill>
                <a:latin typeface="Lucida Console" panose="020B0609040504020204" pitchFamily="49" charset="0"/>
              </a:rPr>
              <a:t>")</a:t>
            </a:r>
          </a:p>
          <a:p>
            <a:pPr marL="0" indent="0">
              <a:buNone/>
              <a:defRPr/>
            </a:pPr>
            <a:endParaRPr lang="es-ES" sz="825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pPr marL="0" indent="0">
              <a:buNone/>
              <a:defRPr/>
            </a:pPr>
            <a:r>
              <a:rPr lang="es-ES" sz="825" dirty="0">
                <a:solidFill>
                  <a:prstClr val="black"/>
                </a:solidFill>
                <a:latin typeface="Lucida Console" panose="020B0609040504020204" pitchFamily="49" charset="0"/>
              </a:rPr>
              <a:t># Load </a:t>
            </a:r>
            <a:r>
              <a:rPr lang="es-ES" sz="825" dirty="0" err="1">
                <a:solidFill>
                  <a:prstClr val="black"/>
                </a:solidFill>
                <a:latin typeface="Lucida Console" panose="020B0609040504020204" pitchFamily="49" charset="0"/>
              </a:rPr>
              <a:t>libraries</a:t>
            </a:r>
            <a:endParaRPr lang="es-ES" sz="825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pPr marL="0" indent="0">
              <a:buNone/>
              <a:defRPr/>
            </a:pPr>
            <a:r>
              <a:rPr lang="es-ES" sz="825" dirty="0" err="1">
                <a:solidFill>
                  <a:prstClr val="black"/>
                </a:solidFill>
                <a:latin typeface="Lucida Console" panose="020B0609040504020204" pitchFamily="49" charset="0"/>
              </a:rPr>
              <a:t>library</a:t>
            </a:r>
            <a:r>
              <a:rPr lang="es-ES" sz="825" dirty="0">
                <a:solidFill>
                  <a:prstClr val="black"/>
                </a:solidFill>
                <a:latin typeface="Lucida Console" panose="020B0609040504020204" pitchFamily="49" charset="0"/>
              </a:rPr>
              <a:t>(</a:t>
            </a:r>
            <a:r>
              <a:rPr lang="es-ES" sz="825" dirty="0" err="1">
                <a:solidFill>
                  <a:prstClr val="black"/>
                </a:solidFill>
                <a:latin typeface="Lucida Console" panose="020B0609040504020204" pitchFamily="49" charset="0"/>
              </a:rPr>
              <a:t>caRtociudad</a:t>
            </a:r>
            <a:r>
              <a:rPr lang="es-ES" sz="825" dirty="0">
                <a:solidFill>
                  <a:prstClr val="black"/>
                </a:solidFill>
                <a:latin typeface="Lucida Console" panose="020B0609040504020204" pitchFamily="49" charset="0"/>
              </a:rPr>
              <a:t>)</a:t>
            </a:r>
          </a:p>
          <a:p>
            <a:pPr marL="0" indent="0">
              <a:buNone/>
              <a:defRPr/>
            </a:pPr>
            <a:r>
              <a:rPr lang="es-ES" sz="825" dirty="0" err="1">
                <a:solidFill>
                  <a:prstClr val="black"/>
                </a:solidFill>
                <a:latin typeface="Lucida Console" panose="020B0609040504020204" pitchFamily="49" charset="0"/>
              </a:rPr>
              <a:t>library</a:t>
            </a:r>
            <a:r>
              <a:rPr lang="es-ES" sz="825" dirty="0">
                <a:solidFill>
                  <a:prstClr val="black"/>
                </a:solidFill>
                <a:latin typeface="Lucida Console" panose="020B0609040504020204" pitchFamily="49" charset="0"/>
              </a:rPr>
              <a:t>(</a:t>
            </a:r>
            <a:r>
              <a:rPr lang="es-ES" sz="825" dirty="0" err="1">
                <a:solidFill>
                  <a:prstClr val="black"/>
                </a:solidFill>
                <a:latin typeface="Lucida Console" panose="020B0609040504020204" pitchFamily="49" charset="0"/>
              </a:rPr>
              <a:t>leaflet</a:t>
            </a:r>
            <a:r>
              <a:rPr lang="es-ES" sz="825" dirty="0">
                <a:solidFill>
                  <a:prstClr val="black"/>
                </a:solidFill>
                <a:latin typeface="Lucida Console" panose="020B0609040504020204" pitchFamily="49" charset="0"/>
              </a:rPr>
              <a:t>) </a:t>
            </a:r>
          </a:p>
          <a:p>
            <a:pPr marL="0" indent="0">
              <a:buNone/>
              <a:defRPr/>
            </a:pPr>
            <a:r>
              <a:rPr lang="es-ES" sz="825" dirty="0" err="1">
                <a:solidFill>
                  <a:prstClr val="black"/>
                </a:solidFill>
                <a:latin typeface="Lucida Console" panose="020B0609040504020204" pitchFamily="49" charset="0"/>
              </a:rPr>
              <a:t>library</a:t>
            </a:r>
            <a:r>
              <a:rPr lang="es-ES" sz="825" dirty="0">
                <a:solidFill>
                  <a:prstClr val="black"/>
                </a:solidFill>
                <a:latin typeface="Lucida Console" panose="020B0609040504020204" pitchFamily="49" charset="0"/>
              </a:rPr>
              <a:t>(</a:t>
            </a:r>
            <a:r>
              <a:rPr lang="es-ES" sz="825" dirty="0" err="1">
                <a:solidFill>
                  <a:prstClr val="black"/>
                </a:solidFill>
                <a:latin typeface="Lucida Console" panose="020B0609040504020204" pitchFamily="49" charset="0"/>
              </a:rPr>
              <a:t>sf</a:t>
            </a:r>
            <a:r>
              <a:rPr lang="es-ES" sz="825" dirty="0">
                <a:solidFill>
                  <a:prstClr val="black"/>
                </a:solidFill>
                <a:latin typeface="Lucida Console" panose="020B0609040504020204" pitchFamily="49" charset="0"/>
              </a:rPr>
              <a:t>)</a:t>
            </a:r>
          </a:p>
          <a:p>
            <a:pPr marL="0" indent="0">
              <a:buNone/>
              <a:defRPr/>
            </a:pPr>
            <a:r>
              <a:rPr lang="es-ES" sz="825" dirty="0" err="1">
                <a:solidFill>
                  <a:prstClr val="black"/>
                </a:solidFill>
                <a:latin typeface="Lucida Console" panose="020B0609040504020204" pitchFamily="49" charset="0"/>
              </a:rPr>
              <a:t>library</a:t>
            </a:r>
            <a:r>
              <a:rPr lang="es-ES" sz="825" dirty="0">
                <a:solidFill>
                  <a:prstClr val="black"/>
                </a:solidFill>
                <a:latin typeface="Lucida Console" panose="020B0609040504020204" pitchFamily="49" charset="0"/>
              </a:rPr>
              <a:t>(</a:t>
            </a:r>
            <a:r>
              <a:rPr lang="es-ES" sz="825" dirty="0" err="1">
                <a:solidFill>
                  <a:prstClr val="black"/>
                </a:solidFill>
                <a:latin typeface="Lucida Console" panose="020B0609040504020204" pitchFamily="49" charset="0"/>
              </a:rPr>
              <a:t>geojsonio</a:t>
            </a:r>
            <a:r>
              <a:rPr lang="es-ES" sz="825" dirty="0">
                <a:solidFill>
                  <a:prstClr val="black"/>
                </a:solidFill>
                <a:latin typeface="Lucida Console" panose="020B0609040504020204" pitchFamily="49" charset="0"/>
              </a:rPr>
              <a:t>)</a:t>
            </a:r>
          </a:p>
          <a:p>
            <a:pPr marL="0" indent="0">
              <a:buNone/>
              <a:defRPr/>
            </a:pPr>
            <a:r>
              <a:rPr lang="es-ES" sz="825" dirty="0" err="1">
                <a:solidFill>
                  <a:prstClr val="black"/>
                </a:solidFill>
                <a:latin typeface="Lucida Console" panose="020B0609040504020204" pitchFamily="49" charset="0"/>
              </a:rPr>
              <a:t>library</a:t>
            </a:r>
            <a:r>
              <a:rPr lang="es-ES" sz="825" dirty="0">
                <a:solidFill>
                  <a:prstClr val="black"/>
                </a:solidFill>
                <a:latin typeface="Lucida Console" panose="020B0609040504020204" pitchFamily="49" charset="0"/>
              </a:rPr>
              <a:t>(</a:t>
            </a:r>
            <a:r>
              <a:rPr lang="es-ES" sz="825" dirty="0" err="1">
                <a:solidFill>
                  <a:prstClr val="black"/>
                </a:solidFill>
                <a:latin typeface="Lucida Console" panose="020B0609040504020204" pitchFamily="49" charset="0"/>
              </a:rPr>
              <a:t>googleway</a:t>
            </a:r>
            <a:r>
              <a:rPr lang="es-ES" sz="825" dirty="0">
                <a:solidFill>
                  <a:prstClr val="black"/>
                </a:solidFill>
                <a:latin typeface="Lucida Console" panose="020B0609040504020204" pitchFamily="49" charset="0"/>
              </a:rPr>
              <a:t>)</a:t>
            </a:r>
          </a:p>
          <a:p>
            <a:pPr marL="0" indent="0">
              <a:buNone/>
              <a:defRPr/>
            </a:pPr>
            <a:r>
              <a:rPr lang="es-ES" sz="825" dirty="0" err="1">
                <a:solidFill>
                  <a:prstClr val="black"/>
                </a:solidFill>
                <a:latin typeface="Lucida Console" panose="020B0609040504020204" pitchFamily="49" charset="0"/>
              </a:rPr>
              <a:t>library</a:t>
            </a:r>
            <a:r>
              <a:rPr lang="es-ES" sz="825" dirty="0">
                <a:solidFill>
                  <a:prstClr val="black"/>
                </a:solidFill>
                <a:latin typeface="Lucida Console" panose="020B0609040504020204" pitchFamily="49" charset="0"/>
              </a:rPr>
              <a:t>(</a:t>
            </a:r>
            <a:r>
              <a:rPr lang="es-ES" sz="825" dirty="0" err="1">
                <a:solidFill>
                  <a:prstClr val="black"/>
                </a:solidFill>
                <a:latin typeface="Lucida Console" panose="020B0609040504020204" pitchFamily="49" charset="0"/>
              </a:rPr>
              <a:t>shiny</a:t>
            </a:r>
            <a:r>
              <a:rPr lang="es-ES" sz="825" dirty="0">
                <a:solidFill>
                  <a:prstClr val="black"/>
                </a:solidFill>
                <a:latin typeface="Lucida Console" panose="020B0609040504020204" pitchFamily="49" charset="0"/>
              </a:rPr>
              <a:t>)</a:t>
            </a:r>
          </a:p>
          <a:p>
            <a:pPr marL="0" indent="0">
              <a:buNone/>
              <a:defRPr/>
            </a:pPr>
            <a:endParaRPr lang="es-ES" sz="825" dirty="0">
              <a:solidFill>
                <a:prstClr val="black"/>
              </a:solidFill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84769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A51047-9EE0-40D3-A060-DCE8112913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578413"/>
          </a:xfrm>
        </p:spPr>
        <p:txBody>
          <a:bodyPr>
            <a:normAutofit/>
          </a:bodyPr>
          <a:lstStyle/>
          <a:p>
            <a:r>
              <a:rPr lang="en-US" sz="1950" b="1" dirty="0">
                <a:latin typeface="Nunito" panose="00000500000000000000" pitchFamily="2" charset="0"/>
              </a:rPr>
              <a:t>Structure of the App</a:t>
            </a:r>
            <a:endParaRPr lang="es-ES" sz="1950" b="1" dirty="0">
              <a:latin typeface="Nunito" panose="00000500000000000000" pitchFamily="2" charset="0"/>
            </a:endParaRPr>
          </a:p>
        </p:txBody>
      </p:sp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FD192315-D7BB-4518-9704-A841EFCBB7A9}"/>
              </a:ext>
            </a:extLst>
          </p:cNvPr>
          <p:cNvSpPr txBox="1">
            <a:spLocks/>
          </p:cNvSpPr>
          <p:nvPr/>
        </p:nvSpPr>
        <p:spPr>
          <a:xfrm>
            <a:off x="628650" y="985421"/>
            <a:ext cx="2442004" cy="3487503"/>
          </a:xfrm>
          <a:prstGeom prst="rect">
            <a:avLst/>
          </a:prstGeom>
          <a:ln>
            <a:noFill/>
          </a:ln>
        </p:spPr>
        <p:txBody>
          <a:bodyPr vert="horz" lIns="68580" tIns="34290" rIns="68580" bIns="3429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es-ES" sz="1050" b="1" dirty="0">
                <a:solidFill>
                  <a:prstClr val="black"/>
                </a:solidFill>
                <a:latin typeface="Nunito" panose="00000500000000000000" pitchFamily="2" charset="0"/>
              </a:rPr>
              <a:t>UI</a:t>
            </a:r>
          </a:p>
          <a:p>
            <a:pPr>
              <a:defRPr/>
            </a:pPr>
            <a:r>
              <a:rPr lang="en-US" sz="1050" dirty="0">
                <a:solidFill>
                  <a:prstClr val="black"/>
                </a:solidFill>
                <a:latin typeface="Nunito Light" panose="00000400000000000000" pitchFamily="2" charset="0"/>
              </a:rPr>
              <a:t>We create  a sidebar with a text input and an action button.</a:t>
            </a:r>
          </a:p>
          <a:p>
            <a:pPr>
              <a:defRPr/>
            </a:pPr>
            <a:r>
              <a:rPr lang="en-US" sz="1050" dirty="0">
                <a:solidFill>
                  <a:prstClr val="black"/>
                </a:solidFill>
                <a:latin typeface="Nunito Light" panose="00000400000000000000" pitchFamily="2" charset="0"/>
              </a:rPr>
              <a:t>We include the output  of the map that we will build.</a:t>
            </a:r>
          </a:p>
        </p:txBody>
      </p:sp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9E2EBAC3-73A8-4C0C-A194-4A19D05617B6}"/>
              </a:ext>
            </a:extLst>
          </p:cNvPr>
          <p:cNvSpPr txBox="1">
            <a:spLocks/>
          </p:cNvSpPr>
          <p:nvPr/>
        </p:nvSpPr>
        <p:spPr>
          <a:xfrm>
            <a:off x="3070654" y="985421"/>
            <a:ext cx="4884001" cy="3487503"/>
          </a:xfrm>
          <a:prstGeom prst="rect">
            <a:avLst/>
          </a:prstGeom>
          <a:ln>
            <a:noFill/>
          </a:ln>
        </p:spPr>
        <p:txBody>
          <a:bodyPr vert="horz" lIns="68580" tIns="34290" rIns="68580" bIns="3429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es-ES" sz="788" dirty="0" err="1">
                <a:solidFill>
                  <a:prstClr val="black"/>
                </a:solidFill>
                <a:latin typeface="Lucida Console" panose="020B0609040504020204" pitchFamily="49" charset="0"/>
              </a:rPr>
              <a:t>ui</a:t>
            </a:r>
            <a:r>
              <a:rPr lang="es-ES" sz="788" dirty="0">
                <a:solidFill>
                  <a:prstClr val="black"/>
                </a:solidFill>
                <a:latin typeface="Lucida Console" panose="020B0609040504020204" pitchFamily="49" charset="0"/>
              </a:rPr>
              <a:t> &lt;- </a:t>
            </a:r>
            <a:r>
              <a:rPr lang="es-ES" sz="788" dirty="0" err="1">
                <a:solidFill>
                  <a:prstClr val="black"/>
                </a:solidFill>
                <a:latin typeface="Lucida Console" panose="020B0609040504020204" pitchFamily="49" charset="0"/>
              </a:rPr>
              <a:t>fluidPage</a:t>
            </a:r>
            <a:r>
              <a:rPr lang="es-ES" sz="788" dirty="0">
                <a:solidFill>
                  <a:prstClr val="black"/>
                </a:solidFill>
                <a:latin typeface="Lucida Console" panose="020B0609040504020204" pitchFamily="49" charset="0"/>
              </a:rPr>
              <a:t>(</a:t>
            </a:r>
          </a:p>
          <a:p>
            <a:pPr marL="0" indent="0">
              <a:buNone/>
              <a:defRPr/>
            </a:pPr>
            <a:r>
              <a:rPr lang="es-ES" sz="788" dirty="0">
                <a:solidFill>
                  <a:prstClr val="black"/>
                </a:solidFill>
                <a:latin typeface="Lucida Console" panose="020B0609040504020204" pitchFamily="49" charset="0"/>
              </a:rPr>
              <a:t>    </a:t>
            </a:r>
            <a:r>
              <a:rPr lang="es-ES" sz="788" dirty="0" err="1">
                <a:solidFill>
                  <a:prstClr val="black"/>
                </a:solidFill>
                <a:latin typeface="Lucida Console" panose="020B0609040504020204" pitchFamily="49" charset="0"/>
              </a:rPr>
              <a:t>titlePanel</a:t>
            </a:r>
            <a:r>
              <a:rPr lang="es-ES" sz="788" dirty="0">
                <a:solidFill>
                  <a:prstClr val="black"/>
                </a:solidFill>
                <a:latin typeface="Lucida Console" panose="020B0609040504020204" pitchFamily="49" charset="0"/>
              </a:rPr>
              <a:t>("Visualiza tu localidad"),</a:t>
            </a:r>
          </a:p>
          <a:p>
            <a:pPr marL="0" indent="0">
              <a:buNone/>
              <a:defRPr/>
            </a:pPr>
            <a:r>
              <a:rPr lang="es-ES" sz="788" dirty="0">
                <a:solidFill>
                  <a:prstClr val="black"/>
                </a:solidFill>
                <a:latin typeface="Lucida Console" panose="020B0609040504020204" pitchFamily="49" charset="0"/>
              </a:rPr>
              <a:t>    # </a:t>
            </a:r>
            <a:r>
              <a:rPr lang="es-ES" sz="788" dirty="0" err="1">
                <a:solidFill>
                  <a:prstClr val="black"/>
                </a:solidFill>
                <a:latin typeface="Lucida Console" panose="020B0609040504020204" pitchFamily="49" charset="0"/>
              </a:rPr>
              <a:t>Sidebar</a:t>
            </a:r>
            <a:r>
              <a:rPr lang="es-ES" sz="788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s-ES" sz="788" dirty="0" err="1">
                <a:solidFill>
                  <a:prstClr val="black"/>
                </a:solidFill>
                <a:latin typeface="Lucida Console" panose="020B0609040504020204" pitchFamily="49" charset="0"/>
              </a:rPr>
              <a:t>with</a:t>
            </a:r>
            <a:r>
              <a:rPr lang="es-ES" sz="788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s-ES" sz="788" dirty="0" err="1">
                <a:solidFill>
                  <a:prstClr val="black"/>
                </a:solidFill>
                <a:latin typeface="Lucida Console" panose="020B0609040504020204" pitchFamily="49" charset="0"/>
              </a:rPr>
              <a:t>text</a:t>
            </a:r>
            <a:r>
              <a:rPr lang="es-ES" sz="788" dirty="0">
                <a:solidFill>
                  <a:prstClr val="black"/>
                </a:solidFill>
                <a:latin typeface="Lucida Console" panose="020B0609040504020204" pitchFamily="49" charset="0"/>
              </a:rPr>
              <a:t> input and </a:t>
            </a:r>
            <a:r>
              <a:rPr lang="es-ES" sz="788" dirty="0" err="1">
                <a:solidFill>
                  <a:prstClr val="black"/>
                </a:solidFill>
                <a:latin typeface="Lucida Console" panose="020B0609040504020204" pitchFamily="49" charset="0"/>
              </a:rPr>
              <a:t>action</a:t>
            </a:r>
            <a:r>
              <a:rPr lang="es-ES" sz="788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s-ES" sz="788" dirty="0" err="1">
                <a:solidFill>
                  <a:prstClr val="black"/>
                </a:solidFill>
                <a:latin typeface="Lucida Console" panose="020B0609040504020204" pitchFamily="49" charset="0"/>
              </a:rPr>
              <a:t>button</a:t>
            </a:r>
            <a:endParaRPr lang="es-ES" sz="788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pPr marL="0" indent="0">
              <a:buNone/>
              <a:defRPr/>
            </a:pPr>
            <a:r>
              <a:rPr lang="es-ES" sz="788" dirty="0">
                <a:solidFill>
                  <a:prstClr val="black"/>
                </a:solidFill>
                <a:latin typeface="Lucida Console" panose="020B0609040504020204" pitchFamily="49" charset="0"/>
              </a:rPr>
              <a:t>    </a:t>
            </a:r>
            <a:r>
              <a:rPr lang="es-ES" sz="788" dirty="0" err="1">
                <a:solidFill>
                  <a:prstClr val="black"/>
                </a:solidFill>
                <a:latin typeface="Lucida Console" panose="020B0609040504020204" pitchFamily="49" charset="0"/>
              </a:rPr>
              <a:t>sidebarLayout</a:t>
            </a:r>
            <a:r>
              <a:rPr lang="es-ES" sz="788" dirty="0">
                <a:solidFill>
                  <a:prstClr val="black"/>
                </a:solidFill>
                <a:latin typeface="Lucida Console" panose="020B0609040504020204" pitchFamily="49" charset="0"/>
              </a:rPr>
              <a:t>(</a:t>
            </a:r>
          </a:p>
          <a:p>
            <a:pPr marL="0" indent="0">
              <a:buNone/>
              <a:defRPr/>
            </a:pPr>
            <a:r>
              <a:rPr lang="es-ES" sz="788" dirty="0">
                <a:solidFill>
                  <a:prstClr val="black"/>
                </a:solidFill>
                <a:latin typeface="Lucida Console" panose="020B0609040504020204" pitchFamily="49" charset="0"/>
              </a:rPr>
              <a:t>        </a:t>
            </a:r>
            <a:r>
              <a:rPr lang="es-ES" sz="788" dirty="0" err="1">
                <a:solidFill>
                  <a:prstClr val="black"/>
                </a:solidFill>
                <a:latin typeface="Lucida Console" panose="020B0609040504020204" pitchFamily="49" charset="0"/>
              </a:rPr>
              <a:t>sidebarPanel</a:t>
            </a:r>
            <a:r>
              <a:rPr lang="es-ES" sz="788" dirty="0">
                <a:solidFill>
                  <a:prstClr val="black"/>
                </a:solidFill>
                <a:latin typeface="Lucida Console" panose="020B0609040504020204" pitchFamily="49" charset="0"/>
              </a:rPr>
              <a:t>(</a:t>
            </a:r>
          </a:p>
          <a:p>
            <a:pPr marL="0" indent="0">
              <a:buNone/>
              <a:defRPr/>
            </a:pPr>
            <a:r>
              <a:rPr lang="es-ES" sz="788" dirty="0">
                <a:solidFill>
                  <a:prstClr val="black"/>
                </a:solidFill>
                <a:latin typeface="Lucida Console" panose="020B0609040504020204" pitchFamily="49" charset="0"/>
              </a:rPr>
              <a:t>            </a:t>
            </a:r>
            <a:r>
              <a:rPr lang="es-ES" sz="788" dirty="0" err="1">
                <a:solidFill>
                  <a:prstClr val="black"/>
                </a:solidFill>
                <a:latin typeface="Lucida Console" panose="020B0609040504020204" pitchFamily="49" charset="0"/>
              </a:rPr>
              <a:t>textInput</a:t>
            </a:r>
            <a:r>
              <a:rPr lang="es-ES" sz="788" dirty="0">
                <a:solidFill>
                  <a:prstClr val="black"/>
                </a:solidFill>
                <a:latin typeface="Lucida Console" panose="020B0609040504020204" pitchFamily="49" charset="0"/>
              </a:rPr>
              <a:t>("localidad", "Elige tu localidad:"),</a:t>
            </a:r>
          </a:p>
          <a:p>
            <a:pPr marL="0" indent="0">
              <a:buNone/>
              <a:defRPr/>
            </a:pPr>
            <a:r>
              <a:rPr lang="es-ES" sz="788" dirty="0">
                <a:solidFill>
                  <a:prstClr val="black"/>
                </a:solidFill>
                <a:latin typeface="Lucida Console" panose="020B0609040504020204" pitchFamily="49" charset="0"/>
              </a:rPr>
              <a:t>            </a:t>
            </a:r>
            <a:r>
              <a:rPr lang="es-ES" sz="788" dirty="0" err="1">
                <a:solidFill>
                  <a:prstClr val="black"/>
                </a:solidFill>
                <a:latin typeface="Lucida Console" panose="020B0609040504020204" pitchFamily="49" charset="0"/>
              </a:rPr>
              <a:t>actionButton</a:t>
            </a:r>
            <a:r>
              <a:rPr lang="es-ES" sz="788" dirty="0">
                <a:solidFill>
                  <a:prstClr val="black"/>
                </a:solidFill>
                <a:latin typeface="Lucida Console" panose="020B0609040504020204" pitchFamily="49" charset="0"/>
              </a:rPr>
              <a:t>("</a:t>
            </a:r>
            <a:r>
              <a:rPr lang="es-ES" sz="788" dirty="0" err="1">
                <a:solidFill>
                  <a:prstClr val="black"/>
                </a:solidFill>
                <a:latin typeface="Lucida Console" panose="020B0609040504020204" pitchFamily="49" charset="0"/>
              </a:rPr>
              <a:t>boton</a:t>
            </a:r>
            <a:r>
              <a:rPr lang="es-ES" sz="788" dirty="0">
                <a:solidFill>
                  <a:prstClr val="black"/>
                </a:solidFill>
                <a:latin typeface="Lucida Console" panose="020B0609040504020204" pitchFamily="49" charset="0"/>
              </a:rPr>
              <a:t>",</a:t>
            </a:r>
            <a:r>
              <a:rPr lang="es-ES" sz="788" dirty="0" err="1">
                <a:solidFill>
                  <a:prstClr val="black"/>
                </a:solidFill>
                <a:latin typeface="Lucida Console" panose="020B0609040504020204" pitchFamily="49" charset="0"/>
              </a:rPr>
              <a:t>label</a:t>
            </a:r>
            <a:r>
              <a:rPr lang="es-ES" sz="788" dirty="0">
                <a:solidFill>
                  <a:prstClr val="black"/>
                </a:solidFill>
                <a:latin typeface="Lucida Console" panose="020B0609040504020204" pitchFamily="49" charset="0"/>
              </a:rPr>
              <a:t> = "Analizar")</a:t>
            </a:r>
          </a:p>
          <a:p>
            <a:pPr marL="0" indent="0">
              <a:buNone/>
              <a:defRPr/>
            </a:pPr>
            <a:r>
              <a:rPr lang="es-ES" sz="788" dirty="0">
                <a:solidFill>
                  <a:prstClr val="black"/>
                </a:solidFill>
                <a:latin typeface="Lucida Console" panose="020B0609040504020204" pitchFamily="49" charset="0"/>
              </a:rPr>
              <a:t>        ),</a:t>
            </a:r>
          </a:p>
          <a:p>
            <a:pPr marL="0" indent="0">
              <a:buNone/>
              <a:defRPr/>
            </a:pPr>
            <a:r>
              <a:rPr lang="es-ES" sz="788" dirty="0">
                <a:solidFill>
                  <a:prstClr val="black"/>
                </a:solidFill>
                <a:latin typeface="Lucida Console" panose="020B0609040504020204" pitchFamily="49" charset="0"/>
              </a:rPr>
              <a:t>        # Render de </a:t>
            </a:r>
            <a:r>
              <a:rPr lang="es-ES" sz="788" dirty="0" err="1">
                <a:solidFill>
                  <a:prstClr val="black"/>
                </a:solidFill>
                <a:latin typeface="Lucida Console" panose="020B0609040504020204" pitchFamily="49" charset="0"/>
              </a:rPr>
              <a:t>Map</a:t>
            </a:r>
            <a:endParaRPr lang="es-ES" sz="788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pPr marL="0" indent="0">
              <a:buNone/>
              <a:defRPr/>
            </a:pPr>
            <a:r>
              <a:rPr lang="es-ES" sz="788" dirty="0">
                <a:solidFill>
                  <a:prstClr val="black"/>
                </a:solidFill>
                <a:latin typeface="Lucida Console" panose="020B0609040504020204" pitchFamily="49" charset="0"/>
              </a:rPr>
              <a:t>        </a:t>
            </a:r>
            <a:r>
              <a:rPr lang="es-ES" sz="788" dirty="0" err="1">
                <a:solidFill>
                  <a:prstClr val="black"/>
                </a:solidFill>
                <a:latin typeface="Lucida Console" panose="020B0609040504020204" pitchFamily="49" charset="0"/>
              </a:rPr>
              <a:t>mainPanel</a:t>
            </a:r>
            <a:r>
              <a:rPr lang="es-ES" sz="788" dirty="0">
                <a:solidFill>
                  <a:prstClr val="black"/>
                </a:solidFill>
                <a:latin typeface="Lucida Console" panose="020B0609040504020204" pitchFamily="49" charset="0"/>
              </a:rPr>
              <a:t>(</a:t>
            </a:r>
          </a:p>
          <a:p>
            <a:pPr marL="0" indent="0">
              <a:buNone/>
              <a:defRPr/>
            </a:pPr>
            <a:r>
              <a:rPr lang="es-ES" sz="788" dirty="0">
                <a:solidFill>
                  <a:prstClr val="black"/>
                </a:solidFill>
                <a:latin typeface="Lucida Console" panose="020B0609040504020204" pitchFamily="49" charset="0"/>
              </a:rPr>
              <a:t>           </a:t>
            </a:r>
            <a:r>
              <a:rPr lang="es-ES" sz="788" dirty="0" err="1">
                <a:solidFill>
                  <a:prstClr val="black"/>
                </a:solidFill>
                <a:latin typeface="Lucida Console" panose="020B0609040504020204" pitchFamily="49" charset="0"/>
              </a:rPr>
              <a:t>leafletOutput</a:t>
            </a:r>
            <a:r>
              <a:rPr lang="es-ES" sz="788" dirty="0">
                <a:solidFill>
                  <a:prstClr val="black"/>
                </a:solidFill>
                <a:latin typeface="Lucida Console" panose="020B0609040504020204" pitchFamily="49" charset="0"/>
              </a:rPr>
              <a:t>("mapa")</a:t>
            </a:r>
          </a:p>
          <a:p>
            <a:pPr marL="0" indent="0">
              <a:buNone/>
              <a:defRPr/>
            </a:pPr>
            <a:r>
              <a:rPr lang="es-ES" sz="788" dirty="0">
                <a:solidFill>
                  <a:prstClr val="black"/>
                </a:solidFill>
                <a:latin typeface="Lucida Console" panose="020B0609040504020204" pitchFamily="49" charset="0"/>
              </a:rPr>
              <a:t>        )</a:t>
            </a:r>
          </a:p>
          <a:p>
            <a:pPr marL="0" indent="0">
              <a:buNone/>
              <a:defRPr/>
            </a:pPr>
            <a:r>
              <a:rPr lang="es-ES" sz="788" dirty="0">
                <a:solidFill>
                  <a:prstClr val="black"/>
                </a:solidFill>
                <a:latin typeface="Lucida Console" panose="020B0609040504020204" pitchFamily="49" charset="0"/>
              </a:rPr>
              <a:t>    )</a:t>
            </a:r>
          </a:p>
          <a:p>
            <a:pPr marL="0" indent="0">
              <a:buNone/>
              <a:defRPr/>
            </a:pPr>
            <a:r>
              <a:rPr lang="es-ES" sz="788" dirty="0">
                <a:solidFill>
                  <a:prstClr val="black"/>
                </a:solidFill>
                <a:latin typeface="Lucida Console" panose="020B060904050402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27752545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A51047-9EE0-40D3-A060-DCE8112913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578413"/>
          </a:xfrm>
        </p:spPr>
        <p:txBody>
          <a:bodyPr>
            <a:normAutofit/>
          </a:bodyPr>
          <a:lstStyle/>
          <a:p>
            <a:r>
              <a:rPr lang="en-US" sz="1950" b="1" dirty="0">
                <a:latin typeface="Nunito" panose="00000500000000000000" pitchFamily="2" charset="0"/>
              </a:rPr>
              <a:t>Structure of the App</a:t>
            </a:r>
            <a:endParaRPr lang="es-ES" sz="1950" b="1" dirty="0">
              <a:latin typeface="Nunito" panose="00000500000000000000" pitchFamily="2" charset="0"/>
            </a:endParaRPr>
          </a:p>
        </p:txBody>
      </p:sp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FD192315-D7BB-4518-9704-A841EFCBB7A9}"/>
              </a:ext>
            </a:extLst>
          </p:cNvPr>
          <p:cNvSpPr txBox="1">
            <a:spLocks/>
          </p:cNvSpPr>
          <p:nvPr/>
        </p:nvSpPr>
        <p:spPr>
          <a:xfrm>
            <a:off x="628650" y="985421"/>
            <a:ext cx="2442004" cy="3487503"/>
          </a:xfrm>
          <a:prstGeom prst="rect">
            <a:avLst/>
          </a:prstGeom>
          <a:ln>
            <a:noFill/>
          </a:ln>
        </p:spPr>
        <p:txBody>
          <a:bodyPr vert="horz" lIns="68580" tIns="34290" rIns="68580" bIns="3429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es-ES" sz="1050" b="1" dirty="0">
                <a:solidFill>
                  <a:prstClr val="black"/>
                </a:solidFill>
                <a:latin typeface="Nunito" panose="00000500000000000000" pitchFamily="2" charset="0"/>
              </a:rPr>
              <a:t>Server</a:t>
            </a:r>
          </a:p>
          <a:p>
            <a:pPr>
              <a:defRPr/>
            </a:pPr>
            <a:r>
              <a:rPr lang="en-US" sz="1050" dirty="0">
                <a:solidFill>
                  <a:prstClr val="black"/>
                </a:solidFill>
                <a:latin typeface="Nunito Light" panose="00000400000000000000" pitchFamily="2" charset="0"/>
              </a:rPr>
              <a:t>We extract the geodata of the input we have included.</a:t>
            </a:r>
          </a:p>
          <a:p>
            <a:pPr>
              <a:defRPr/>
            </a:pPr>
            <a:r>
              <a:rPr lang="en-US" sz="1050" dirty="0">
                <a:solidFill>
                  <a:prstClr val="black"/>
                </a:solidFill>
                <a:latin typeface="Nunito Light" panose="00000400000000000000" pitchFamily="2" charset="0"/>
              </a:rPr>
              <a:t>We create and render a map with this info.</a:t>
            </a:r>
          </a:p>
        </p:txBody>
      </p:sp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9E2EBAC3-73A8-4C0C-A194-4A19D05617B6}"/>
              </a:ext>
            </a:extLst>
          </p:cNvPr>
          <p:cNvSpPr txBox="1">
            <a:spLocks/>
          </p:cNvSpPr>
          <p:nvPr/>
        </p:nvSpPr>
        <p:spPr>
          <a:xfrm>
            <a:off x="3070654" y="985421"/>
            <a:ext cx="4884001" cy="3487503"/>
          </a:xfrm>
          <a:prstGeom prst="rect">
            <a:avLst/>
          </a:prstGeom>
          <a:ln>
            <a:noFill/>
          </a:ln>
        </p:spPr>
        <p:txBody>
          <a:bodyPr vert="horz" lIns="68580" tIns="34290" rIns="68580" bIns="3429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es-ES" sz="788" dirty="0">
                <a:solidFill>
                  <a:prstClr val="black"/>
                </a:solidFill>
                <a:latin typeface="Lucida Console" panose="020B0609040504020204" pitchFamily="49" charset="0"/>
              </a:rPr>
              <a:t>server &lt;- </a:t>
            </a:r>
            <a:r>
              <a:rPr lang="es-ES" sz="788" dirty="0" err="1">
                <a:solidFill>
                  <a:prstClr val="black"/>
                </a:solidFill>
                <a:latin typeface="Lucida Console" panose="020B0609040504020204" pitchFamily="49" charset="0"/>
              </a:rPr>
              <a:t>function</a:t>
            </a:r>
            <a:r>
              <a:rPr lang="es-ES" sz="788" dirty="0">
                <a:solidFill>
                  <a:prstClr val="black"/>
                </a:solidFill>
                <a:latin typeface="Lucida Console" panose="020B0609040504020204" pitchFamily="49" charset="0"/>
              </a:rPr>
              <a:t>(input, output, </a:t>
            </a:r>
            <a:r>
              <a:rPr lang="es-ES" sz="788" dirty="0" err="1">
                <a:solidFill>
                  <a:prstClr val="black"/>
                </a:solidFill>
                <a:latin typeface="Lucida Console" panose="020B0609040504020204" pitchFamily="49" charset="0"/>
              </a:rPr>
              <a:t>session</a:t>
            </a:r>
            <a:r>
              <a:rPr lang="es-ES" sz="788" dirty="0">
                <a:solidFill>
                  <a:prstClr val="black"/>
                </a:solidFill>
                <a:latin typeface="Lucida Console" panose="020B0609040504020204" pitchFamily="49" charset="0"/>
              </a:rPr>
              <a:t>) {</a:t>
            </a:r>
          </a:p>
          <a:p>
            <a:pPr marL="0" indent="0">
              <a:buNone/>
              <a:defRPr/>
            </a:pPr>
            <a:r>
              <a:rPr lang="es-ES" sz="788" dirty="0">
                <a:solidFill>
                  <a:prstClr val="black"/>
                </a:solidFill>
                <a:latin typeface="Lucida Console" panose="020B0609040504020204" pitchFamily="49" charset="0"/>
              </a:rPr>
              <a:t>    </a:t>
            </a:r>
            <a:r>
              <a:rPr lang="es-ES" sz="788" dirty="0" err="1">
                <a:solidFill>
                  <a:prstClr val="black"/>
                </a:solidFill>
                <a:latin typeface="Lucida Console" panose="020B0609040504020204" pitchFamily="49" charset="0"/>
              </a:rPr>
              <a:t>datos_mapa</a:t>
            </a:r>
            <a:r>
              <a:rPr lang="es-ES" sz="788" dirty="0">
                <a:solidFill>
                  <a:prstClr val="black"/>
                </a:solidFill>
                <a:latin typeface="Lucida Console" panose="020B0609040504020204" pitchFamily="49" charset="0"/>
              </a:rPr>
              <a:t> = </a:t>
            </a:r>
            <a:r>
              <a:rPr lang="es-ES" sz="788" dirty="0" err="1">
                <a:solidFill>
                  <a:prstClr val="black"/>
                </a:solidFill>
                <a:latin typeface="Lucida Console" panose="020B0609040504020204" pitchFamily="49" charset="0"/>
              </a:rPr>
              <a:t>eventReactive</a:t>
            </a:r>
            <a:r>
              <a:rPr lang="es-ES" sz="788" dirty="0">
                <a:solidFill>
                  <a:prstClr val="black"/>
                </a:solidFill>
                <a:latin typeface="Lucida Console" panose="020B0609040504020204" pitchFamily="49" charset="0"/>
              </a:rPr>
              <a:t>(</a:t>
            </a:r>
            <a:r>
              <a:rPr lang="es-ES" sz="788" dirty="0" err="1">
                <a:solidFill>
                  <a:prstClr val="black"/>
                </a:solidFill>
                <a:latin typeface="Lucida Console" panose="020B0609040504020204" pitchFamily="49" charset="0"/>
              </a:rPr>
              <a:t>input$boton</a:t>
            </a:r>
            <a:r>
              <a:rPr lang="es-ES" sz="788" dirty="0">
                <a:solidFill>
                  <a:prstClr val="black"/>
                </a:solidFill>
                <a:latin typeface="Lucida Console" panose="020B0609040504020204" pitchFamily="49" charset="0"/>
              </a:rPr>
              <a:t> ,{</a:t>
            </a:r>
          </a:p>
          <a:p>
            <a:pPr marL="0" indent="0">
              <a:buNone/>
              <a:defRPr/>
            </a:pPr>
            <a:r>
              <a:rPr lang="es-ES" sz="788" dirty="0">
                <a:solidFill>
                  <a:prstClr val="black"/>
                </a:solidFill>
                <a:latin typeface="Lucida Console" panose="020B0609040504020204" pitchFamily="49" charset="0"/>
              </a:rPr>
              <a:t>        ciudad = </a:t>
            </a:r>
            <a:r>
              <a:rPr lang="es-ES" sz="788" dirty="0" err="1">
                <a:solidFill>
                  <a:prstClr val="black"/>
                </a:solidFill>
                <a:latin typeface="Lucida Console" panose="020B0609040504020204" pitchFamily="49" charset="0"/>
              </a:rPr>
              <a:t>input$localidad</a:t>
            </a:r>
            <a:r>
              <a:rPr lang="es-ES" sz="788" dirty="0">
                <a:solidFill>
                  <a:prstClr val="black"/>
                </a:solidFill>
                <a:latin typeface="Lucida Console" panose="020B0609040504020204" pitchFamily="49" charset="0"/>
              </a:rPr>
              <a:t>      </a:t>
            </a:r>
          </a:p>
          <a:p>
            <a:pPr marL="0" indent="0">
              <a:buNone/>
              <a:defRPr/>
            </a:pPr>
            <a:r>
              <a:rPr lang="es-ES" sz="788" dirty="0">
                <a:solidFill>
                  <a:prstClr val="black"/>
                </a:solidFill>
                <a:latin typeface="Lucida Console" panose="020B0609040504020204" pitchFamily="49" charset="0"/>
              </a:rPr>
              <a:t>        </a:t>
            </a:r>
            <a:r>
              <a:rPr lang="es-ES" sz="788" dirty="0" err="1">
                <a:solidFill>
                  <a:prstClr val="black"/>
                </a:solidFill>
                <a:latin typeface="Lucida Console" panose="020B0609040504020204" pitchFamily="49" charset="0"/>
              </a:rPr>
              <a:t>map_data</a:t>
            </a:r>
            <a:r>
              <a:rPr lang="es-ES" sz="788" dirty="0">
                <a:solidFill>
                  <a:prstClr val="black"/>
                </a:solidFill>
                <a:latin typeface="Lucida Console" panose="020B0609040504020204" pitchFamily="49" charset="0"/>
              </a:rPr>
              <a:t> = </a:t>
            </a:r>
            <a:r>
              <a:rPr lang="es-ES" sz="788" dirty="0" err="1">
                <a:solidFill>
                  <a:prstClr val="black"/>
                </a:solidFill>
                <a:latin typeface="Lucida Console" panose="020B0609040504020204" pitchFamily="49" charset="0"/>
              </a:rPr>
              <a:t>cartociudad_geocode</a:t>
            </a:r>
            <a:r>
              <a:rPr lang="es-ES" sz="788" dirty="0">
                <a:solidFill>
                  <a:prstClr val="black"/>
                </a:solidFill>
                <a:latin typeface="Lucida Console" panose="020B0609040504020204" pitchFamily="49" charset="0"/>
              </a:rPr>
              <a:t>(ciudad)</a:t>
            </a:r>
          </a:p>
          <a:p>
            <a:pPr marL="0" indent="0">
              <a:buNone/>
              <a:defRPr/>
            </a:pPr>
            <a:r>
              <a:rPr lang="es-ES" sz="788" dirty="0">
                <a:solidFill>
                  <a:prstClr val="black"/>
                </a:solidFill>
                <a:latin typeface="Lucida Console" panose="020B0609040504020204" pitchFamily="49" charset="0"/>
              </a:rPr>
              <a:t>        </a:t>
            </a:r>
            <a:r>
              <a:rPr lang="es-ES" sz="788" dirty="0" err="1">
                <a:solidFill>
                  <a:prstClr val="black"/>
                </a:solidFill>
                <a:latin typeface="Lucida Console" panose="020B0609040504020204" pitchFamily="49" charset="0"/>
              </a:rPr>
              <a:t>plot_poligon</a:t>
            </a:r>
            <a:r>
              <a:rPr lang="es-ES" sz="788" dirty="0">
                <a:solidFill>
                  <a:prstClr val="black"/>
                </a:solidFill>
                <a:latin typeface="Lucida Console" panose="020B0609040504020204" pitchFamily="49" charset="0"/>
              </a:rPr>
              <a:t> = </a:t>
            </a:r>
            <a:r>
              <a:rPr lang="es-ES" sz="788" dirty="0" err="1">
                <a:solidFill>
                  <a:prstClr val="black"/>
                </a:solidFill>
                <a:latin typeface="Lucida Console" panose="020B0609040504020204" pitchFamily="49" charset="0"/>
              </a:rPr>
              <a:t>poligono_donostia</a:t>
            </a:r>
            <a:r>
              <a:rPr lang="es-ES" sz="788" dirty="0">
                <a:solidFill>
                  <a:prstClr val="black"/>
                </a:solidFill>
                <a:latin typeface="Lucida Console" panose="020B0609040504020204" pitchFamily="49" charset="0"/>
              </a:rPr>
              <a:t> = </a:t>
            </a:r>
            <a:r>
              <a:rPr lang="es-ES" sz="788" dirty="0" err="1">
                <a:solidFill>
                  <a:prstClr val="black"/>
                </a:solidFill>
                <a:latin typeface="Lucida Console" panose="020B0609040504020204" pitchFamily="49" charset="0"/>
              </a:rPr>
              <a:t>st_as_sfc</a:t>
            </a:r>
            <a:r>
              <a:rPr lang="es-ES" sz="788" dirty="0">
                <a:solidFill>
                  <a:prstClr val="black"/>
                </a:solidFill>
                <a:latin typeface="Lucida Console" panose="020B0609040504020204" pitchFamily="49" charset="0"/>
              </a:rPr>
              <a:t>(</a:t>
            </a:r>
            <a:r>
              <a:rPr lang="es-ES" sz="788" dirty="0" err="1">
                <a:solidFill>
                  <a:prstClr val="black"/>
                </a:solidFill>
                <a:latin typeface="Lucida Console" panose="020B0609040504020204" pitchFamily="49" charset="0"/>
              </a:rPr>
              <a:t>map_data$geom</a:t>
            </a:r>
            <a:r>
              <a:rPr lang="es-ES" sz="788" dirty="0">
                <a:solidFill>
                  <a:prstClr val="black"/>
                </a:solidFill>
                <a:latin typeface="Lucida Console" panose="020B0609040504020204" pitchFamily="49" charset="0"/>
              </a:rPr>
              <a:t>)   </a:t>
            </a:r>
          </a:p>
          <a:p>
            <a:pPr marL="0" indent="0">
              <a:buNone/>
              <a:defRPr/>
            </a:pPr>
            <a:r>
              <a:rPr lang="es-ES" sz="788" dirty="0">
                <a:solidFill>
                  <a:prstClr val="black"/>
                </a:solidFill>
                <a:latin typeface="Lucida Console" panose="020B0609040504020204" pitchFamily="49" charset="0"/>
              </a:rPr>
              <a:t>    })</a:t>
            </a:r>
          </a:p>
          <a:p>
            <a:pPr marL="0" indent="0">
              <a:buNone/>
              <a:defRPr/>
            </a:pPr>
            <a:r>
              <a:rPr lang="es-ES" sz="788" dirty="0">
                <a:solidFill>
                  <a:prstClr val="black"/>
                </a:solidFill>
                <a:latin typeface="Lucida Console" panose="020B0609040504020204" pitchFamily="49" charset="0"/>
              </a:rPr>
              <a:t>    </a:t>
            </a:r>
          </a:p>
          <a:p>
            <a:pPr marL="0" indent="0">
              <a:buNone/>
              <a:defRPr/>
            </a:pPr>
            <a:r>
              <a:rPr lang="es-ES" sz="788" dirty="0">
                <a:solidFill>
                  <a:prstClr val="black"/>
                </a:solidFill>
                <a:latin typeface="Lucida Console" panose="020B0609040504020204" pitchFamily="49" charset="0"/>
              </a:rPr>
              <a:t>    </a:t>
            </a:r>
            <a:r>
              <a:rPr lang="es-ES" sz="788" dirty="0" err="1">
                <a:solidFill>
                  <a:prstClr val="black"/>
                </a:solidFill>
                <a:latin typeface="Lucida Console" panose="020B0609040504020204" pitchFamily="49" charset="0"/>
              </a:rPr>
              <a:t>output$mapa</a:t>
            </a:r>
            <a:r>
              <a:rPr lang="es-ES" sz="788" dirty="0">
                <a:solidFill>
                  <a:prstClr val="black"/>
                </a:solidFill>
                <a:latin typeface="Lucida Console" panose="020B0609040504020204" pitchFamily="49" charset="0"/>
              </a:rPr>
              <a:t> = </a:t>
            </a:r>
            <a:r>
              <a:rPr lang="es-ES" sz="788" dirty="0" err="1">
                <a:solidFill>
                  <a:prstClr val="black"/>
                </a:solidFill>
                <a:latin typeface="Lucida Console" panose="020B0609040504020204" pitchFamily="49" charset="0"/>
              </a:rPr>
              <a:t>renderLeaflet</a:t>
            </a:r>
            <a:r>
              <a:rPr lang="es-ES" sz="788" dirty="0">
                <a:solidFill>
                  <a:prstClr val="black"/>
                </a:solidFill>
                <a:latin typeface="Lucida Console" panose="020B0609040504020204" pitchFamily="49" charset="0"/>
              </a:rPr>
              <a:t>({</a:t>
            </a:r>
          </a:p>
          <a:p>
            <a:pPr marL="0" indent="0">
              <a:buNone/>
              <a:defRPr/>
            </a:pPr>
            <a:r>
              <a:rPr lang="es-ES" sz="788" dirty="0">
                <a:solidFill>
                  <a:prstClr val="black"/>
                </a:solidFill>
                <a:latin typeface="Lucida Console" panose="020B0609040504020204" pitchFamily="49" charset="0"/>
              </a:rPr>
              <a:t>        </a:t>
            </a:r>
            <a:r>
              <a:rPr lang="es-ES" sz="788" dirty="0" err="1">
                <a:solidFill>
                  <a:prstClr val="black"/>
                </a:solidFill>
                <a:latin typeface="Lucida Console" panose="020B0609040504020204" pitchFamily="49" charset="0"/>
              </a:rPr>
              <a:t>datos_mapa</a:t>
            </a:r>
            <a:r>
              <a:rPr lang="es-ES" sz="788" dirty="0">
                <a:solidFill>
                  <a:prstClr val="black"/>
                </a:solidFill>
                <a:latin typeface="Lucida Console" panose="020B0609040504020204" pitchFamily="49" charset="0"/>
              </a:rPr>
              <a:t> = </a:t>
            </a:r>
            <a:r>
              <a:rPr lang="es-ES" sz="788" dirty="0" err="1">
                <a:solidFill>
                  <a:prstClr val="black"/>
                </a:solidFill>
                <a:latin typeface="Lucida Console" panose="020B0609040504020204" pitchFamily="49" charset="0"/>
              </a:rPr>
              <a:t>datos_mapa</a:t>
            </a:r>
            <a:r>
              <a:rPr lang="es-ES" sz="788" dirty="0">
                <a:solidFill>
                  <a:prstClr val="black"/>
                </a:solidFill>
                <a:latin typeface="Lucida Console" panose="020B0609040504020204" pitchFamily="49" charset="0"/>
              </a:rPr>
              <a:t>()</a:t>
            </a:r>
          </a:p>
          <a:p>
            <a:pPr marL="0" indent="0">
              <a:buNone/>
              <a:defRPr/>
            </a:pPr>
            <a:r>
              <a:rPr lang="es-ES" sz="788" dirty="0">
                <a:solidFill>
                  <a:prstClr val="black"/>
                </a:solidFill>
                <a:latin typeface="Lucida Console" panose="020B0609040504020204" pitchFamily="49" charset="0"/>
              </a:rPr>
              <a:t>        </a:t>
            </a:r>
            <a:r>
              <a:rPr lang="es-ES" sz="788" dirty="0" err="1">
                <a:solidFill>
                  <a:prstClr val="black"/>
                </a:solidFill>
                <a:latin typeface="Lucida Console" panose="020B0609040504020204" pitchFamily="49" charset="0"/>
              </a:rPr>
              <a:t>leaflet</a:t>
            </a:r>
            <a:r>
              <a:rPr lang="es-ES" sz="788" dirty="0">
                <a:solidFill>
                  <a:prstClr val="black"/>
                </a:solidFill>
                <a:latin typeface="Lucida Console" panose="020B0609040504020204" pitchFamily="49" charset="0"/>
              </a:rPr>
              <a:t>(</a:t>
            </a:r>
            <a:r>
              <a:rPr lang="es-ES" sz="788" dirty="0" err="1">
                <a:solidFill>
                  <a:prstClr val="black"/>
                </a:solidFill>
                <a:latin typeface="Lucida Console" panose="020B0609040504020204" pitchFamily="49" charset="0"/>
              </a:rPr>
              <a:t>datos_mapa</a:t>
            </a:r>
            <a:r>
              <a:rPr lang="es-ES" sz="788" dirty="0">
                <a:solidFill>
                  <a:prstClr val="black"/>
                </a:solidFill>
                <a:latin typeface="Lucida Console" panose="020B0609040504020204" pitchFamily="49" charset="0"/>
              </a:rPr>
              <a:t>) %&gt;%</a:t>
            </a:r>
          </a:p>
          <a:p>
            <a:pPr marL="0" indent="0">
              <a:buNone/>
              <a:defRPr/>
            </a:pPr>
            <a:r>
              <a:rPr lang="es-ES" sz="788" dirty="0">
                <a:solidFill>
                  <a:prstClr val="black"/>
                </a:solidFill>
                <a:latin typeface="Lucida Console" panose="020B0609040504020204" pitchFamily="49" charset="0"/>
              </a:rPr>
              <a:t>            </a:t>
            </a:r>
            <a:r>
              <a:rPr lang="es-ES" sz="788" dirty="0" err="1">
                <a:solidFill>
                  <a:prstClr val="black"/>
                </a:solidFill>
                <a:latin typeface="Lucida Console" panose="020B0609040504020204" pitchFamily="49" charset="0"/>
              </a:rPr>
              <a:t>addMapPane</a:t>
            </a:r>
            <a:r>
              <a:rPr lang="es-ES" sz="788" dirty="0">
                <a:solidFill>
                  <a:prstClr val="black"/>
                </a:solidFill>
                <a:latin typeface="Lucida Console" panose="020B0609040504020204" pitchFamily="49" charset="0"/>
              </a:rPr>
              <a:t>("</a:t>
            </a:r>
            <a:r>
              <a:rPr lang="es-ES" sz="788" dirty="0" err="1">
                <a:solidFill>
                  <a:prstClr val="black"/>
                </a:solidFill>
                <a:latin typeface="Lucida Console" panose="020B0609040504020204" pitchFamily="49" charset="0"/>
              </a:rPr>
              <a:t>background_map</a:t>
            </a:r>
            <a:r>
              <a:rPr lang="es-ES" sz="788" dirty="0">
                <a:solidFill>
                  <a:prstClr val="black"/>
                </a:solidFill>
                <a:latin typeface="Lucida Console" panose="020B0609040504020204" pitchFamily="49" charset="0"/>
              </a:rPr>
              <a:t>", </a:t>
            </a:r>
            <a:r>
              <a:rPr lang="es-ES" sz="788" dirty="0" err="1">
                <a:solidFill>
                  <a:prstClr val="black"/>
                </a:solidFill>
                <a:latin typeface="Lucida Console" panose="020B0609040504020204" pitchFamily="49" charset="0"/>
              </a:rPr>
              <a:t>zIndex</a:t>
            </a:r>
            <a:r>
              <a:rPr lang="es-ES" sz="788" dirty="0">
                <a:solidFill>
                  <a:prstClr val="black"/>
                </a:solidFill>
                <a:latin typeface="Lucida Console" panose="020B0609040504020204" pitchFamily="49" charset="0"/>
              </a:rPr>
              <a:t> = 410) %&gt;%</a:t>
            </a:r>
          </a:p>
          <a:p>
            <a:pPr marL="0" indent="0">
              <a:buNone/>
              <a:defRPr/>
            </a:pPr>
            <a:r>
              <a:rPr lang="es-ES" sz="788" dirty="0">
                <a:solidFill>
                  <a:prstClr val="black"/>
                </a:solidFill>
                <a:latin typeface="Lucida Console" panose="020B0609040504020204" pitchFamily="49" charset="0"/>
              </a:rPr>
              <a:t>            </a:t>
            </a:r>
            <a:r>
              <a:rPr lang="es-ES" sz="788" dirty="0" err="1">
                <a:solidFill>
                  <a:prstClr val="black"/>
                </a:solidFill>
                <a:latin typeface="Lucida Console" panose="020B0609040504020204" pitchFamily="49" charset="0"/>
              </a:rPr>
              <a:t>addMapPane</a:t>
            </a:r>
            <a:r>
              <a:rPr lang="es-ES" sz="788" dirty="0">
                <a:solidFill>
                  <a:prstClr val="black"/>
                </a:solidFill>
                <a:latin typeface="Lucida Console" panose="020B0609040504020204" pitchFamily="49" charset="0"/>
              </a:rPr>
              <a:t>("</a:t>
            </a:r>
            <a:r>
              <a:rPr lang="es-ES" sz="788" dirty="0" err="1">
                <a:solidFill>
                  <a:prstClr val="black"/>
                </a:solidFill>
                <a:latin typeface="Lucida Console" panose="020B0609040504020204" pitchFamily="49" charset="0"/>
              </a:rPr>
              <a:t>polygons</a:t>
            </a:r>
            <a:r>
              <a:rPr lang="es-ES" sz="788" dirty="0">
                <a:solidFill>
                  <a:prstClr val="black"/>
                </a:solidFill>
                <a:latin typeface="Lucida Console" panose="020B0609040504020204" pitchFamily="49" charset="0"/>
              </a:rPr>
              <a:t>", </a:t>
            </a:r>
            <a:r>
              <a:rPr lang="es-ES" sz="788" dirty="0" err="1">
                <a:solidFill>
                  <a:prstClr val="black"/>
                </a:solidFill>
                <a:latin typeface="Lucida Console" panose="020B0609040504020204" pitchFamily="49" charset="0"/>
              </a:rPr>
              <a:t>zIndex</a:t>
            </a:r>
            <a:r>
              <a:rPr lang="es-ES" sz="788" dirty="0">
                <a:solidFill>
                  <a:prstClr val="black"/>
                </a:solidFill>
                <a:latin typeface="Lucida Console" panose="020B0609040504020204" pitchFamily="49" charset="0"/>
              </a:rPr>
              <a:t> = 420) %&gt;%</a:t>
            </a:r>
          </a:p>
          <a:p>
            <a:pPr marL="0" indent="0">
              <a:buNone/>
              <a:defRPr/>
            </a:pPr>
            <a:r>
              <a:rPr lang="es-ES" sz="788" dirty="0">
                <a:solidFill>
                  <a:prstClr val="black"/>
                </a:solidFill>
                <a:latin typeface="Lucida Console" panose="020B0609040504020204" pitchFamily="49" charset="0"/>
              </a:rPr>
              <a:t>            </a:t>
            </a:r>
            <a:r>
              <a:rPr lang="es-ES" sz="788" dirty="0" err="1">
                <a:solidFill>
                  <a:prstClr val="black"/>
                </a:solidFill>
                <a:latin typeface="Lucida Console" panose="020B0609040504020204" pitchFamily="49" charset="0"/>
              </a:rPr>
              <a:t>addProviderTiles</a:t>
            </a:r>
            <a:r>
              <a:rPr lang="es-ES" sz="788" dirty="0">
                <a:solidFill>
                  <a:prstClr val="black"/>
                </a:solidFill>
                <a:latin typeface="Lucida Console" panose="020B0609040504020204" pitchFamily="49" charset="0"/>
              </a:rPr>
              <a:t>(</a:t>
            </a:r>
            <a:r>
              <a:rPr lang="es-ES" sz="788" dirty="0" err="1">
                <a:solidFill>
                  <a:prstClr val="black"/>
                </a:solidFill>
                <a:latin typeface="Lucida Console" panose="020B0609040504020204" pitchFamily="49" charset="0"/>
              </a:rPr>
              <a:t>providers$Stamen.TonerLite</a:t>
            </a:r>
            <a:r>
              <a:rPr lang="es-ES" sz="788" dirty="0">
                <a:solidFill>
                  <a:prstClr val="black"/>
                </a:solidFill>
                <a:latin typeface="Lucida Console" panose="020B0609040504020204" pitchFamily="49" charset="0"/>
              </a:rPr>
              <a:t>) %&gt;%</a:t>
            </a:r>
          </a:p>
          <a:p>
            <a:pPr marL="0" indent="0">
              <a:buNone/>
              <a:defRPr/>
            </a:pPr>
            <a:r>
              <a:rPr lang="es-ES" sz="788" dirty="0">
                <a:solidFill>
                  <a:prstClr val="black"/>
                </a:solidFill>
                <a:latin typeface="Lucida Console" panose="020B0609040504020204" pitchFamily="49" charset="0"/>
              </a:rPr>
              <a:t>            </a:t>
            </a:r>
            <a:r>
              <a:rPr lang="es-ES" sz="788" dirty="0" err="1">
                <a:solidFill>
                  <a:prstClr val="black"/>
                </a:solidFill>
                <a:latin typeface="Lucida Console" panose="020B0609040504020204" pitchFamily="49" charset="0"/>
              </a:rPr>
              <a:t>addPolygons</a:t>
            </a:r>
            <a:r>
              <a:rPr lang="es-ES" sz="788" dirty="0">
                <a:solidFill>
                  <a:prstClr val="black"/>
                </a:solidFill>
                <a:latin typeface="Lucida Console" panose="020B0609040504020204" pitchFamily="49" charset="0"/>
              </a:rPr>
              <a:t>(</a:t>
            </a:r>
            <a:r>
              <a:rPr lang="es-ES" sz="788" dirty="0" err="1">
                <a:solidFill>
                  <a:prstClr val="black"/>
                </a:solidFill>
                <a:latin typeface="Lucida Console" panose="020B0609040504020204" pitchFamily="49" charset="0"/>
              </a:rPr>
              <a:t>fillColor</a:t>
            </a:r>
            <a:r>
              <a:rPr lang="es-ES" sz="788" dirty="0">
                <a:solidFill>
                  <a:prstClr val="black"/>
                </a:solidFill>
                <a:latin typeface="Lucida Console" panose="020B0609040504020204" pitchFamily="49" charset="0"/>
              </a:rPr>
              <a:t> = "blue", </a:t>
            </a:r>
            <a:r>
              <a:rPr lang="es-ES" sz="788" dirty="0" err="1">
                <a:solidFill>
                  <a:prstClr val="black"/>
                </a:solidFill>
                <a:latin typeface="Lucida Console" panose="020B0609040504020204" pitchFamily="49" charset="0"/>
              </a:rPr>
              <a:t>stroke</a:t>
            </a:r>
            <a:r>
              <a:rPr lang="es-ES" sz="788" dirty="0">
                <a:solidFill>
                  <a:prstClr val="black"/>
                </a:solidFill>
                <a:latin typeface="Lucida Console" panose="020B0609040504020204" pitchFamily="49" charset="0"/>
              </a:rPr>
              <a:t>=TRUE, </a:t>
            </a:r>
            <a:r>
              <a:rPr lang="es-ES" sz="788" dirty="0" err="1">
                <a:solidFill>
                  <a:prstClr val="black"/>
                </a:solidFill>
                <a:latin typeface="Lucida Console" panose="020B0609040504020204" pitchFamily="49" charset="0"/>
              </a:rPr>
              <a:t>fillOpacity</a:t>
            </a:r>
            <a:r>
              <a:rPr lang="es-ES" sz="788" dirty="0">
                <a:solidFill>
                  <a:prstClr val="black"/>
                </a:solidFill>
                <a:latin typeface="Lucida Console" panose="020B0609040504020204" pitchFamily="49" charset="0"/>
              </a:rPr>
              <a:t> = 0.5) </a:t>
            </a:r>
          </a:p>
          <a:p>
            <a:pPr marL="0" indent="0">
              <a:buNone/>
              <a:defRPr/>
            </a:pPr>
            <a:r>
              <a:rPr lang="es-ES" sz="788" dirty="0">
                <a:solidFill>
                  <a:prstClr val="black"/>
                </a:solidFill>
                <a:latin typeface="Lucida Console" panose="020B0609040504020204" pitchFamily="49" charset="0"/>
              </a:rPr>
              <a:t>    })</a:t>
            </a:r>
          </a:p>
          <a:p>
            <a:pPr marL="0" indent="0">
              <a:buNone/>
              <a:defRPr/>
            </a:pPr>
            <a:r>
              <a:rPr lang="es-ES" sz="788" dirty="0">
                <a:solidFill>
                  <a:prstClr val="black"/>
                </a:solidFill>
                <a:latin typeface="Lucida Console" panose="020B06090405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00505137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 dirty="0">
                <a:latin typeface="Nunito"/>
                <a:ea typeface="Nunito"/>
                <a:cs typeface="Nunito"/>
                <a:sym typeface="Nunito"/>
              </a:rPr>
              <a:t>Index</a:t>
            </a:r>
            <a:endParaRPr b="1" dirty="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3" name="Google Shape;63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Nunito"/>
              <a:buAutoNum type="arabicPeriod"/>
            </a:pPr>
            <a:r>
              <a:rPr lang="es" dirty="0">
                <a:latin typeface="Nunito ExtraLight"/>
                <a:sym typeface="Nunito"/>
              </a:rPr>
              <a:t>Presentation</a:t>
            </a:r>
            <a:endParaRPr dirty="0">
              <a:latin typeface="Nunito ExtraLight"/>
              <a:sym typeface="Nunito"/>
            </a:endParaRPr>
          </a:p>
          <a:p>
            <a:pPr>
              <a:buFont typeface="Nunito"/>
              <a:buAutoNum type="arabicPeriod"/>
            </a:pPr>
            <a:r>
              <a:rPr lang="es" dirty="0">
                <a:latin typeface="Nunito ExtraLight"/>
                <a:sym typeface="Nunito ExtraLight"/>
              </a:rPr>
              <a:t>Case Context</a:t>
            </a:r>
            <a:endParaRPr dirty="0">
              <a:latin typeface="Nunito ExtraLight"/>
              <a:sym typeface="Nunito ExtraLight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Nunito ExtraLight"/>
              <a:buAutoNum type="arabicPeriod"/>
            </a:pPr>
            <a:r>
              <a:rPr lang="es-ES" dirty="0" err="1">
                <a:latin typeface="Nunito ExtraLight"/>
                <a:ea typeface="Nunito ExtraLight"/>
                <a:cs typeface="Nunito ExtraLight"/>
                <a:sym typeface="Nunito ExtraLight"/>
              </a:rPr>
              <a:t>From</a:t>
            </a:r>
            <a:r>
              <a:rPr lang="es-ES" dirty="0">
                <a:latin typeface="Nunito ExtraLight"/>
                <a:ea typeface="Nunito ExtraLight"/>
                <a:cs typeface="Nunito ExtraLight"/>
                <a:sym typeface="Nunito ExtraLight"/>
              </a:rPr>
              <a:t> Data </a:t>
            </a:r>
            <a:r>
              <a:rPr lang="es-ES" dirty="0" err="1">
                <a:latin typeface="Nunito ExtraLight"/>
                <a:ea typeface="Nunito ExtraLight"/>
                <a:cs typeface="Nunito ExtraLight"/>
                <a:sym typeface="Nunito ExtraLight"/>
              </a:rPr>
              <a:t>to</a:t>
            </a:r>
            <a:r>
              <a:rPr lang="es-ES" dirty="0">
                <a:latin typeface="Nunito ExtraLight"/>
                <a:ea typeface="Nunito ExtraLight"/>
                <a:cs typeface="Nunito ExtraLight"/>
                <a:sym typeface="Nunito ExtraLight"/>
              </a:rPr>
              <a:t> Business</a:t>
            </a:r>
            <a:endParaRPr dirty="0">
              <a:latin typeface="Nunito ExtraLight"/>
              <a:ea typeface="Nunito ExtraLight"/>
              <a:cs typeface="Nunito ExtraLight"/>
              <a:sym typeface="Nunito ExtraLight"/>
            </a:endParaRPr>
          </a:p>
          <a:p>
            <a:pPr>
              <a:buFont typeface="Nunito ExtraLight"/>
              <a:buAutoNum type="arabicPeriod"/>
            </a:pPr>
            <a:r>
              <a:rPr lang="es" dirty="0">
                <a:latin typeface="Nunito ExtraLight"/>
                <a:sym typeface="Nunito ExtraLight"/>
              </a:rPr>
              <a:t>Working with Geo Data</a:t>
            </a:r>
            <a:endParaRPr dirty="0">
              <a:latin typeface="Nunito ExtraLight"/>
              <a:sym typeface="Nunito ExtraLight"/>
            </a:endParaRPr>
          </a:p>
          <a:p>
            <a:pPr lvl="0">
              <a:buFont typeface="Nunito ExtraLight"/>
              <a:buAutoNum type="arabicPeriod"/>
            </a:pPr>
            <a:r>
              <a:rPr lang="es" dirty="0">
                <a:latin typeface="Nunito ExtraLight"/>
                <a:sym typeface="Nunito ExtraLight"/>
              </a:rPr>
              <a:t>Building a Shiny App</a:t>
            </a:r>
          </a:p>
          <a:p>
            <a:pPr>
              <a:buFont typeface="Nunito ExtraLight"/>
              <a:buAutoNum type="arabicPeriod"/>
            </a:pPr>
            <a:r>
              <a:rPr lang="es" dirty="0">
                <a:latin typeface="Nunito"/>
                <a:sym typeface="Nunito ExtraLight"/>
              </a:rPr>
              <a:t>Taking Blablacar to the next level</a:t>
            </a:r>
            <a:endParaRPr dirty="0">
              <a:latin typeface="Nunito"/>
              <a:sym typeface="Nunito ExtraLight"/>
            </a:endParaRPr>
          </a:p>
        </p:txBody>
      </p:sp>
    </p:spTree>
    <p:extLst>
      <p:ext uri="{BB962C8B-B14F-4D97-AF65-F5344CB8AC3E}">
        <p14:creationId xmlns:p14="http://schemas.microsoft.com/office/powerpoint/2010/main" val="370133068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1">
            <a:extLst>
              <a:ext uri="{FF2B5EF4-FFF2-40B4-BE49-F238E27FC236}">
                <a16:creationId xmlns:a16="http://schemas.microsoft.com/office/drawing/2014/main" id="{81DCE4D3-9AD4-4DD9-88BA-2FAEB58D495C}"/>
              </a:ext>
            </a:extLst>
          </p:cNvPr>
          <p:cNvSpPr txBox="1">
            <a:spLocks/>
          </p:cNvSpPr>
          <p:nvPr/>
        </p:nvSpPr>
        <p:spPr>
          <a:xfrm>
            <a:off x="1143000" y="691847"/>
            <a:ext cx="6858000" cy="162790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3300" b="1" dirty="0">
                <a:solidFill>
                  <a:srgbClr val="00B0F7"/>
                </a:solidFill>
                <a:latin typeface="GT Eesti Pro Display" panose="00000500000000000000" pitchFamily="2" charset="0"/>
              </a:rPr>
              <a:t>Llegar más lejos,</a:t>
            </a:r>
            <a:br>
              <a:rPr lang="es-ES" sz="3300" b="1" dirty="0">
                <a:solidFill>
                  <a:srgbClr val="00B0F7"/>
                </a:solidFill>
                <a:latin typeface="GT Eesti Pro Display" panose="00000500000000000000" pitchFamily="2" charset="0"/>
              </a:rPr>
            </a:br>
            <a:r>
              <a:rPr lang="es-ES" sz="3300" b="1" dirty="0">
                <a:solidFill>
                  <a:srgbClr val="00B0F7"/>
                </a:solidFill>
                <a:latin typeface="GT Eesti Pro Display" panose="00000500000000000000" pitchFamily="2" charset="0"/>
              </a:rPr>
              <a:t>llegar a más gente,</a:t>
            </a:r>
            <a:br>
              <a:rPr lang="es-ES" sz="3300" b="1" dirty="0">
                <a:solidFill>
                  <a:srgbClr val="00B0F7"/>
                </a:solidFill>
                <a:latin typeface="GT Eesti Pro Display" panose="00000500000000000000" pitchFamily="2" charset="0"/>
              </a:rPr>
            </a:br>
            <a:r>
              <a:rPr lang="es-ES" sz="3300" b="1" dirty="0">
                <a:solidFill>
                  <a:srgbClr val="00B0F7"/>
                </a:solidFill>
                <a:latin typeface="GT Eesti Pro Display" panose="00000500000000000000" pitchFamily="2" charset="0"/>
              </a:rPr>
              <a:t>cuidando el planeta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25166755-AF86-4416-818A-E3853B8712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7606" y="3642436"/>
            <a:ext cx="1529385" cy="352090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7F5DC506-2CF5-456E-BB28-1E60EE3E44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6121" y="3624689"/>
            <a:ext cx="1415947" cy="366825"/>
          </a:xfrm>
          <a:prstGeom prst="rect">
            <a:avLst/>
          </a:prstGeom>
        </p:spPr>
      </p:pic>
      <p:sp>
        <p:nvSpPr>
          <p:cNvPr id="13" name="Rectángulo 12">
            <a:extLst>
              <a:ext uri="{FF2B5EF4-FFF2-40B4-BE49-F238E27FC236}">
                <a16:creationId xmlns:a16="http://schemas.microsoft.com/office/drawing/2014/main" id="{FBE7E68F-8721-4959-824D-A4659E7C26DB}"/>
              </a:ext>
            </a:extLst>
          </p:cNvPr>
          <p:cNvSpPr/>
          <p:nvPr/>
        </p:nvSpPr>
        <p:spPr>
          <a:xfrm>
            <a:off x="2135777" y="2743342"/>
            <a:ext cx="4872446" cy="615913"/>
          </a:xfrm>
          <a:prstGeom prst="rect">
            <a:avLst/>
          </a:prstGeom>
          <a:solidFill>
            <a:srgbClr val="00B0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050"/>
          </a:p>
        </p:txBody>
      </p:sp>
      <p:sp>
        <p:nvSpPr>
          <p:cNvPr id="14" name="Título 1">
            <a:extLst>
              <a:ext uri="{FF2B5EF4-FFF2-40B4-BE49-F238E27FC236}">
                <a16:creationId xmlns:a16="http://schemas.microsoft.com/office/drawing/2014/main" id="{5A927030-D2A6-423E-B2F0-B30865710E33}"/>
              </a:ext>
            </a:extLst>
          </p:cNvPr>
          <p:cNvSpPr txBox="1">
            <a:spLocks/>
          </p:cNvSpPr>
          <p:nvPr/>
        </p:nvSpPr>
        <p:spPr>
          <a:xfrm>
            <a:off x="1143000" y="2743341"/>
            <a:ext cx="6858000" cy="615913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1350" dirty="0">
                <a:solidFill>
                  <a:schemeClr val="bg1"/>
                </a:solidFill>
                <a:latin typeface="GT Eesti Pro Display" panose="00000500000000000000" pitchFamily="2" charset="0"/>
              </a:rPr>
              <a:t>URL del proyecto</a:t>
            </a:r>
            <a:endParaRPr lang="es-ES" sz="1800" dirty="0">
              <a:solidFill>
                <a:schemeClr val="bg1"/>
              </a:solidFill>
              <a:latin typeface="GT Eesti Pro Display" panose="00000500000000000000" pitchFamily="2" charset="0"/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s-ES" sz="1800" b="1" dirty="0">
                <a:solidFill>
                  <a:schemeClr val="bg1"/>
                </a:solidFill>
                <a:latin typeface="GT Eesti Pro Display" panose="00000500000000000000" pitchFamily="2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https://datmen.shinyapps.io/Datmen/</a:t>
            </a:r>
            <a:endParaRPr lang="es-ES" sz="3600" b="1" dirty="0">
              <a:solidFill>
                <a:schemeClr val="bg1"/>
              </a:solidFill>
              <a:latin typeface="GT Eesti Pro Display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51059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 dirty="0">
                <a:latin typeface="Nunito"/>
                <a:ea typeface="Nunito"/>
                <a:cs typeface="Nunito"/>
                <a:sym typeface="Nunito"/>
              </a:rPr>
              <a:t>Index</a:t>
            </a:r>
            <a:endParaRPr b="1" dirty="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3" name="Google Shape;63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Nunito"/>
              <a:buAutoNum type="arabicPeriod"/>
            </a:pPr>
            <a:r>
              <a:rPr lang="es" dirty="0">
                <a:latin typeface="Nunito ExtraLight"/>
                <a:sym typeface="Nunito"/>
              </a:rPr>
              <a:t>Presentation</a:t>
            </a:r>
            <a:endParaRPr dirty="0">
              <a:latin typeface="Nunito ExtraLight"/>
              <a:sym typeface="Nunit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Nunito ExtraLight"/>
              <a:buAutoNum type="arabicPeriod"/>
            </a:pPr>
            <a:r>
              <a:rPr lang="es" dirty="0">
                <a:latin typeface="Nunito"/>
                <a:sym typeface="Nunito ExtraLight"/>
              </a:rPr>
              <a:t>Case Context</a:t>
            </a:r>
            <a:endParaRPr dirty="0">
              <a:latin typeface="Nunito"/>
              <a:sym typeface="Nunito ExtraLight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Nunito ExtraLight"/>
              <a:buAutoNum type="arabicPeriod"/>
            </a:pPr>
            <a:r>
              <a:rPr lang="es-ES" dirty="0" err="1">
                <a:latin typeface="Nunito ExtraLight"/>
                <a:ea typeface="Nunito ExtraLight"/>
                <a:cs typeface="Nunito ExtraLight"/>
                <a:sym typeface="Nunito ExtraLight"/>
              </a:rPr>
              <a:t>From</a:t>
            </a:r>
            <a:r>
              <a:rPr lang="es-ES" dirty="0">
                <a:latin typeface="Nunito ExtraLight"/>
                <a:ea typeface="Nunito ExtraLight"/>
                <a:cs typeface="Nunito ExtraLight"/>
                <a:sym typeface="Nunito ExtraLight"/>
              </a:rPr>
              <a:t> Data </a:t>
            </a:r>
            <a:r>
              <a:rPr lang="es-ES" dirty="0" err="1">
                <a:latin typeface="Nunito ExtraLight"/>
                <a:ea typeface="Nunito ExtraLight"/>
                <a:cs typeface="Nunito ExtraLight"/>
                <a:sym typeface="Nunito ExtraLight"/>
              </a:rPr>
              <a:t>to</a:t>
            </a:r>
            <a:r>
              <a:rPr lang="es-ES" dirty="0">
                <a:latin typeface="Nunito ExtraLight"/>
                <a:ea typeface="Nunito ExtraLight"/>
                <a:cs typeface="Nunito ExtraLight"/>
                <a:sym typeface="Nunito ExtraLight"/>
              </a:rPr>
              <a:t> Business</a:t>
            </a:r>
            <a:endParaRPr dirty="0">
              <a:latin typeface="Nunito ExtraLight"/>
              <a:ea typeface="Nunito ExtraLight"/>
              <a:cs typeface="Nunito ExtraLight"/>
              <a:sym typeface="Nunito ExtraLight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Nunito ExtraLight"/>
              <a:buAutoNum type="arabicPeriod"/>
            </a:pPr>
            <a:r>
              <a:rPr lang="es" dirty="0">
                <a:latin typeface="Nunito ExtraLight"/>
                <a:ea typeface="Nunito ExtraLight"/>
                <a:cs typeface="Nunito ExtraLight"/>
                <a:sym typeface="Nunito ExtraLight"/>
              </a:rPr>
              <a:t>Working with Geo Data</a:t>
            </a:r>
            <a:endParaRPr dirty="0">
              <a:latin typeface="Nunito ExtraLight"/>
              <a:ea typeface="Nunito ExtraLight"/>
              <a:cs typeface="Nunito ExtraLight"/>
              <a:sym typeface="Nunito ExtraLight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Nunito ExtraLight"/>
              <a:buAutoNum type="arabicPeriod"/>
            </a:pPr>
            <a:r>
              <a:rPr lang="es" dirty="0">
                <a:latin typeface="Nunito ExtraLight"/>
                <a:ea typeface="Nunito ExtraLight"/>
                <a:cs typeface="Nunito ExtraLight"/>
                <a:sym typeface="Nunito ExtraLight"/>
              </a:rPr>
              <a:t>Building a Shiny App</a:t>
            </a:r>
          </a:p>
          <a:p>
            <a:pPr>
              <a:buFont typeface="Nunito ExtraLight"/>
              <a:buAutoNum type="arabicPeriod"/>
            </a:pPr>
            <a:r>
              <a:rPr lang="en-US" dirty="0">
                <a:latin typeface="Nunito ExtraLight"/>
                <a:sym typeface="Nunito ExtraLight"/>
              </a:rPr>
              <a:t>Taking </a:t>
            </a:r>
            <a:r>
              <a:rPr lang="en-US" dirty="0" err="1">
                <a:latin typeface="Nunito ExtraLight"/>
                <a:sym typeface="Nunito ExtraLight"/>
              </a:rPr>
              <a:t>Blablacar</a:t>
            </a:r>
            <a:r>
              <a:rPr lang="en-US" dirty="0">
                <a:latin typeface="Nunito ExtraLight"/>
                <a:sym typeface="Nunito ExtraLight"/>
              </a:rPr>
              <a:t> to the next level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Nunito ExtraLight"/>
              <a:buAutoNum type="arabicPeriod"/>
            </a:pPr>
            <a:endParaRPr dirty="0">
              <a:latin typeface="Nunito ExtraLight"/>
              <a:ea typeface="Nunito ExtraLight"/>
              <a:cs typeface="Nunito ExtraLight"/>
              <a:sym typeface="Nunito ExtraLight"/>
            </a:endParaRPr>
          </a:p>
        </p:txBody>
      </p:sp>
    </p:spTree>
    <p:extLst>
      <p:ext uri="{BB962C8B-B14F-4D97-AF65-F5344CB8AC3E}">
        <p14:creationId xmlns:p14="http://schemas.microsoft.com/office/powerpoint/2010/main" val="229011421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ítulo 1">
            <a:extLst>
              <a:ext uri="{FF2B5EF4-FFF2-40B4-BE49-F238E27FC236}">
                <a16:creationId xmlns:a16="http://schemas.microsoft.com/office/drawing/2014/main" id="{732A4EE4-F7E4-45F8-91FF-E63335EA89AF}"/>
              </a:ext>
            </a:extLst>
          </p:cNvPr>
          <p:cNvSpPr txBox="1">
            <a:spLocks/>
          </p:cNvSpPr>
          <p:nvPr/>
        </p:nvSpPr>
        <p:spPr>
          <a:xfrm>
            <a:off x="458966" y="1667979"/>
            <a:ext cx="2771775" cy="2628689"/>
          </a:xfrm>
          <a:prstGeom prst="rect">
            <a:avLst/>
          </a:prstGeom>
        </p:spPr>
        <p:txBody>
          <a:bodyPr vert="horz" lIns="68580" tIns="34290" rIns="68580" bIns="3429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8588" indent="-128588">
              <a:buFont typeface="Arial" panose="020B0604020202020204" pitchFamily="34" charset="0"/>
              <a:buChar char="•"/>
            </a:pPr>
            <a:r>
              <a:rPr lang="es-ES" sz="2250" b="1" dirty="0">
                <a:solidFill>
                  <a:srgbClr val="00B0F7"/>
                </a:solidFill>
                <a:latin typeface="GT Eesti Pro Display" panose="00000500000000000000" pitchFamily="2" charset="0"/>
              </a:rPr>
              <a:t>Hay rutas que son poco probables que se den.</a:t>
            </a:r>
          </a:p>
          <a:p>
            <a:pPr marL="128588" indent="-128588">
              <a:buFont typeface="Arial" panose="020B0604020202020204" pitchFamily="34" charset="0"/>
              <a:buChar char="•"/>
            </a:pPr>
            <a:endParaRPr lang="es-ES" sz="2250" b="1" dirty="0">
              <a:solidFill>
                <a:srgbClr val="00B0F7"/>
              </a:solidFill>
              <a:latin typeface="GT Eesti Pro Display" panose="00000500000000000000" pitchFamily="2" charset="0"/>
            </a:endParaRPr>
          </a:p>
          <a:p>
            <a:pPr marL="128588" indent="-128588">
              <a:buFont typeface="Arial" panose="020B0604020202020204" pitchFamily="34" charset="0"/>
              <a:buChar char="•"/>
            </a:pPr>
            <a:r>
              <a:rPr lang="es-ES" sz="2250" b="1" dirty="0">
                <a:solidFill>
                  <a:srgbClr val="00B0F7"/>
                </a:solidFill>
                <a:latin typeface="GT Eesti Pro Display" panose="00000500000000000000" pitchFamily="2" charset="0"/>
              </a:rPr>
              <a:t>Vamos a buscar rutas alternativas cortas y probables</a:t>
            </a:r>
            <a:endParaRPr lang="es-ES" sz="2250" dirty="0">
              <a:solidFill>
                <a:srgbClr val="00B0F7"/>
              </a:solidFill>
              <a:latin typeface="GT Eesti Pro Display" panose="00000500000000000000" pitchFamily="2" charset="0"/>
            </a:endParaRPr>
          </a:p>
        </p:txBody>
      </p:sp>
      <p:pic>
        <p:nvPicPr>
          <p:cNvPr id="10" name="Marcador de contenido 6">
            <a:extLst>
              <a:ext uri="{FF2B5EF4-FFF2-40B4-BE49-F238E27FC236}">
                <a16:creationId xmlns:a16="http://schemas.microsoft.com/office/drawing/2014/main" id="{313731CE-00F0-4671-BD83-42553FAFFC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8082" y="902905"/>
            <a:ext cx="5402498" cy="3812002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8C4BE4A4-CDD8-4EDD-B59B-0695795E56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8761" y="2239432"/>
            <a:ext cx="1775193" cy="2825690"/>
          </a:xfrm>
          <a:prstGeom prst="rect">
            <a:avLst/>
          </a:prstGeom>
        </p:spPr>
      </p:pic>
      <p:sp>
        <p:nvSpPr>
          <p:cNvPr id="16" name="Título 1">
            <a:extLst>
              <a:ext uri="{FF2B5EF4-FFF2-40B4-BE49-F238E27FC236}">
                <a16:creationId xmlns:a16="http://schemas.microsoft.com/office/drawing/2014/main" id="{11731D0D-C282-4E2D-8427-759B7545C26E}"/>
              </a:ext>
            </a:extLst>
          </p:cNvPr>
          <p:cNvSpPr txBox="1">
            <a:spLocks/>
          </p:cNvSpPr>
          <p:nvPr/>
        </p:nvSpPr>
        <p:spPr>
          <a:xfrm>
            <a:off x="458967" y="671163"/>
            <a:ext cx="3754814" cy="131432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300" b="1" dirty="0">
                <a:solidFill>
                  <a:srgbClr val="00B0F7"/>
                </a:solidFill>
                <a:latin typeface="GT Eesti Pro Display" panose="00000500000000000000" pitchFamily="2" charset="0"/>
              </a:rPr>
              <a:t>Llegar más lejos</a:t>
            </a:r>
          </a:p>
        </p:txBody>
      </p:sp>
    </p:spTree>
    <p:extLst>
      <p:ext uri="{BB962C8B-B14F-4D97-AF65-F5344CB8AC3E}">
        <p14:creationId xmlns:p14="http://schemas.microsoft.com/office/powerpoint/2010/main" val="101371855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>
            <a:extLst>
              <a:ext uri="{FF2B5EF4-FFF2-40B4-BE49-F238E27FC236}">
                <a16:creationId xmlns:a16="http://schemas.microsoft.com/office/drawing/2014/main" id="{DA97F12A-B2E2-48C1-A657-37106D4E2B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4497" y="902904"/>
            <a:ext cx="5402498" cy="3812003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101DA2C6-0273-4259-8CFF-E76737111E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6154" y="2239433"/>
            <a:ext cx="1783742" cy="2839298"/>
          </a:xfrm>
          <a:prstGeom prst="rect">
            <a:avLst/>
          </a:prstGeom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7829E317-DC08-4B49-A8D7-7BA3B92C2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967" y="671163"/>
            <a:ext cx="3754814" cy="1314325"/>
          </a:xfrm>
        </p:spPr>
        <p:txBody>
          <a:bodyPr/>
          <a:lstStyle/>
          <a:p>
            <a:r>
              <a:rPr lang="es-ES" b="1" dirty="0">
                <a:solidFill>
                  <a:srgbClr val="00B0F7"/>
                </a:solidFill>
                <a:latin typeface="GT Eesti Pro Display" panose="00000500000000000000" pitchFamily="2" charset="0"/>
              </a:rPr>
              <a:t>Llegar a más gente</a:t>
            </a:r>
          </a:p>
        </p:txBody>
      </p:sp>
      <p:sp>
        <p:nvSpPr>
          <p:cNvPr id="14" name="Título 1">
            <a:extLst>
              <a:ext uri="{FF2B5EF4-FFF2-40B4-BE49-F238E27FC236}">
                <a16:creationId xmlns:a16="http://schemas.microsoft.com/office/drawing/2014/main" id="{9535D642-19B8-4CA0-B3DA-821DCB763EE2}"/>
              </a:ext>
            </a:extLst>
          </p:cNvPr>
          <p:cNvSpPr txBox="1">
            <a:spLocks/>
          </p:cNvSpPr>
          <p:nvPr/>
        </p:nvSpPr>
        <p:spPr>
          <a:xfrm>
            <a:off x="458966" y="1667979"/>
            <a:ext cx="3098432" cy="2628689"/>
          </a:xfrm>
          <a:prstGeom prst="rect">
            <a:avLst/>
          </a:prstGeom>
        </p:spPr>
        <p:txBody>
          <a:bodyPr vert="horz" lIns="68580" tIns="34290" rIns="68580" bIns="34290" rtlCol="0" anchor="t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2100" b="1" dirty="0">
                <a:solidFill>
                  <a:srgbClr val="00B0F7"/>
                </a:solidFill>
                <a:latin typeface="GT Eesti Pro Display" panose="00000500000000000000" pitchFamily="2" charset="0"/>
              </a:rPr>
              <a:t>..pero, ¿cómo y dónde publicito yo este proyecto?</a:t>
            </a:r>
            <a:endParaRPr lang="es-ES" sz="2100" dirty="0">
              <a:solidFill>
                <a:srgbClr val="00B0F7"/>
              </a:solidFill>
              <a:latin typeface="GT Eesti Pro Display" panose="00000500000000000000" pitchFamily="2" charset="0"/>
            </a:endParaRPr>
          </a:p>
          <a:p>
            <a:pPr marL="128588" indent="-128588">
              <a:buFont typeface="Arial" panose="020B0604020202020204" pitchFamily="34" charset="0"/>
              <a:buChar char="•"/>
            </a:pPr>
            <a:endParaRPr lang="es-ES" sz="2250" b="1" dirty="0">
              <a:solidFill>
                <a:srgbClr val="00B0F7"/>
              </a:solidFill>
              <a:latin typeface="GT Eesti Pro Display" panose="00000500000000000000" pitchFamily="2" charset="0"/>
            </a:endParaRPr>
          </a:p>
          <a:p>
            <a:r>
              <a:rPr lang="es-ES" sz="2250" b="1" dirty="0">
                <a:solidFill>
                  <a:srgbClr val="00B0F7"/>
                </a:solidFill>
                <a:latin typeface="GT Eesti Pro Display" panose="00000500000000000000" pitchFamily="2" charset="0"/>
              </a:rPr>
              <a:t>Hemos creado un </a:t>
            </a:r>
            <a:r>
              <a:rPr lang="es-ES" sz="2250" b="1" dirty="0" err="1">
                <a:solidFill>
                  <a:srgbClr val="00B0F7"/>
                </a:solidFill>
                <a:latin typeface="GT Eesti Pro Display" panose="00000500000000000000" pitchFamily="2" charset="0"/>
              </a:rPr>
              <a:t>dashboard</a:t>
            </a:r>
            <a:r>
              <a:rPr lang="es-ES" sz="2250" b="1" dirty="0">
                <a:solidFill>
                  <a:srgbClr val="00B0F7"/>
                </a:solidFill>
                <a:latin typeface="GT Eesti Pro Display" panose="00000500000000000000" pitchFamily="2" charset="0"/>
              </a:rPr>
              <a:t> para saber la penetración y uso de </a:t>
            </a:r>
            <a:r>
              <a:rPr lang="es-ES" sz="2250" b="1" dirty="0" err="1">
                <a:solidFill>
                  <a:srgbClr val="00B0F7"/>
                </a:solidFill>
                <a:latin typeface="GT Eesti Pro Display" panose="00000500000000000000" pitchFamily="2" charset="0"/>
              </a:rPr>
              <a:t>Blablacar</a:t>
            </a:r>
            <a:r>
              <a:rPr lang="es-ES" sz="2250" b="1" dirty="0">
                <a:solidFill>
                  <a:srgbClr val="00B0F7"/>
                </a:solidFill>
                <a:latin typeface="GT Eesti Pro Display" panose="00000500000000000000" pitchFamily="2" charset="0"/>
              </a:rPr>
              <a:t> en distintas provincias</a:t>
            </a:r>
            <a:endParaRPr lang="es-ES" sz="2250" dirty="0">
              <a:solidFill>
                <a:srgbClr val="00B0F7"/>
              </a:solidFill>
              <a:latin typeface="GT Eesti Pro Display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087928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>
            <a:extLst>
              <a:ext uri="{FF2B5EF4-FFF2-40B4-BE49-F238E27FC236}">
                <a16:creationId xmlns:a16="http://schemas.microsoft.com/office/drawing/2014/main" id="{9A39FAC2-66AB-4608-93B1-0705A44D4F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4497" y="899054"/>
            <a:ext cx="5402500" cy="3812004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23741640-E182-4324-AB32-A7CA3BA114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7694" y="2250862"/>
            <a:ext cx="1783742" cy="2839298"/>
          </a:xfrm>
          <a:prstGeom prst="rect">
            <a:avLst/>
          </a:prstGeom>
        </p:spPr>
      </p:pic>
      <p:sp>
        <p:nvSpPr>
          <p:cNvPr id="14" name="Título 1">
            <a:extLst>
              <a:ext uri="{FF2B5EF4-FFF2-40B4-BE49-F238E27FC236}">
                <a16:creationId xmlns:a16="http://schemas.microsoft.com/office/drawing/2014/main" id="{4E013668-BDCC-46BB-B56A-982A14726B1E}"/>
              </a:ext>
            </a:extLst>
          </p:cNvPr>
          <p:cNvSpPr txBox="1">
            <a:spLocks/>
          </p:cNvSpPr>
          <p:nvPr/>
        </p:nvSpPr>
        <p:spPr>
          <a:xfrm>
            <a:off x="458967" y="671163"/>
            <a:ext cx="3754814" cy="131432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300" b="1" dirty="0">
                <a:solidFill>
                  <a:srgbClr val="00B0F7"/>
                </a:solidFill>
                <a:latin typeface="GT Eesti Pro Display" panose="00000500000000000000" pitchFamily="2" charset="0"/>
              </a:rPr>
              <a:t>Cuidando el planeta</a:t>
            </a: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5311E2C0-1DE4-44E2-A34A-08B1AEB2F4F5}"/>
              </a:ext>
            </a:extLst>
          </p:cNvPr>
          <p:cNvSpPr txBox="1">
            <a:spLocks/>
          </p:cNvSpPr>
          <p:nvPr/>
        </p:nvSpPr>
        <p:spPr>
          <a:xfrm>
            <a:off x="458966" y="1880085"/>
            <a:ext cx="2771775" cy="2628689"/>
          </a:xfrm>
          <a:prstGeom prst="rect">
            <a:avLst/>
          </a:prstGeom>
        </p:spPr>
        <p:txBody>
          <a:bodyPr vert="horz" lIns="68580" tIns="34290" rIns="68580" bIns="3429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2100" b="1" dirty="0">
                <a:solidFill>
                  <a:srgbClr val="00B0F7"/>
                </a:solidFill>
                <a:latin typeface="GT Eesti Pro Display" panose="00000500000000000000" pitchFamily="2" charset="0"/>
              </a:rPr>
              <a:t>..pero, ¿cómo puedo llegar a esa gente?</a:t>
            </a:r>
            <a:endParaRPr lang="es-ES" sz="2100" dirty="0">
              <a:solidFill>
                <a:srgbClr val="00B0F7"/>
              </a:solidFill>
              <a:latin typeface="GT Eesti Pro Display" panose="00000500000000000000" pitchFamily="2" charset="0"/>
            </a:endParaRPr>
          </a:p>
          <a:p>
            <a:pPr marL="128588" indent="-128588">
              <a:buFont typeface="Arial" panose="020B0604020202020204" pitchFamily="34" charset="0"/>
              <a:buChar char="•"/>
            </a:pPr>
            <a:endParaRPr lang="es-ES" sz="2250" b="1" dirty="0">
              <a:solidFill>
                <a:srgbClr val="00B0F7"/>
              </a:solidFill>
              <a:latin typeface="GT Eesti Pro Display" panose="00000500000000000000" pitchFamily="2" charset="0"/>
            </a:endParaRPr>
          </a:p>
          <a:p>
            <a:r>
              <a:rPr lang="es-ES" sz="2250" b="1" dirty="0">
                <a:solidFill>
                  <a:srgbClr val="00B0F7"/>
                </a:solidFill>
                <a:latin typeface="GT Eesti Pro Display" panose="00000500000000000000" pitchFamily="2" charset="0"/>
              </a:rPr>
              <a:t>Vamos a calcular y promocionar el ahorro ambiental generado para cada localidad</a:t>
            </a:r>
            <a:endParaRPr lang="es-ES" sz="2250" dirty="0">
              <a:solidFill>
                <a:srgbClr val="00B0F7"/>
              </a:solidFill>
              <a:latin typeface="GT Eesti Pro Display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964685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>
            <a:extLst>
              <a:ext uri="{FF2B5EF4-FFF2-40B4-BE49-F238E27FC236}">
                <a16:creationId xmlns:a16="http://schemas.microsoft.com/office/drawing/2014/main" id="{C858FD06-36B8-421A-974C-59DDE6BF45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8596" y="1132934"/>
            <a:ext cx="2345699" cy="3733800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657D1F07-D5BE-45BC-AE8F-B313D4DFC3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3628" y="1132934"/>
            <a:ext cx="2345699" cy="3733800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E4BC80CC-BD76-4021-9D50-8F1E417668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3363" y="1132934"/>
            <a:ext cx="2345699" cy="3733800"/>
          </a:xfrm>
          <a:prstGeom prst="rect">
            <a:avLst/>
          </a:prstGeom>
        </p:spPr>
      </p:pic>
      <p:sp>
        <p:nvSpPr>
          <p:cNvPr id="13" name="Título 1">
            <a:extLst>
              <a:ext uri="{FF2B5EF4-FFF2-40B4-BE49-F238E27FC236}">
                <a16:creationId xmlns:a16="http://schemas.microsoft.com/office/drawing/2014/main" id="{70D740B6-5B2E-401F-88EA-0B54953367B7}"/>
              </a:ext>
            </a:extLst>
          </p:cNvPr>
          <p:cNvSpPr txBox="1">
            <a:spLocks/>
          </p:cNvSpPr>
          <p:nvPr/>
        </p:nvSpPr>
        <p:spPr>
          <a:xfrm>
            <a:off x="610096" y="1541093"/>
            <a:ext cx="2818905" cy="2750059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s-ES" sz="2100" dirty="0">
              <a:solidFill>
                <a:srgbClr val="00B0F7"/>
              </a:solidFill>
              <a:latin typeface="GT Eesti Pro Display" panose="00000500000000000000" pitchFamily="2" charset="0"/>
            </a:endParaRPr>
          </a:p>
          <a:p>
            <a:r>
              <a:rPr lang="es-ES" sz="2100" dirty="0" err="1">
                <a:solidFill>
                  <a:srgbClr val="00B0F7"/>
                </a:solidFill>
                <a:latin typeface="GT Eesti Pro Display" panose="00000500000000000000" pitchFamily="2" charset="0"/>
              </a:rPr>
              <a:t>DatMen</a:t>
            </a:r>
            <a:endParaRPr lang="es-ES" sz="1200" dirty="0">
              <a:solidFill>
                <a:srgbClr val="00B0F7"/>
              </a:solidFill>
              <a:latin typeface="GT Eesti Pro Display" panose="00000500000000000000" pitchFamily="2" charset="0"/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9D1894B3-05A1-47F9-8427-5512403777B0}"/>
              </a:ext>
            </a:extLst>
          </p:cNvPr>
          <p:cNvSpPr/>
          <p:nvPr/>
        </p:nvSpPr>
        <p:spPr>
          <a:xfrm>
            <a:off x="622034" y="1443767"/>
            <a:ext cx="2818905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100" dirty="0">
                <a:solidFill>
                  <a:srgbClr val="00B0F7"/>
                </a:solidFill>
                <a:latin typeface="GT Eesti Pro Display" panose="00000500000000000000" pitchFamily="2" charset="0"/>
              </a:rPr>
              <a:t>Llegar más lejos,</a:t>
            </a:r>
            <a:br>
              <a:rPr lang="es-ES" sz="2100" dirty="0">
                <a:solidFill>
                  <a:srgbClr val="00B0F7"/>
                </a:solidFill>
                <a:latin typeface="GT Eesti Pro Display" panose="00000500000000000000" pitchFamily="2" charset="0"/>
              </a:rPr>
            </a:br>
            <a:r>
              <a:rPr lang="es-ES" sz="2100" dirty="0">
                <a:solidFill>
                  <a:srgbClr val="00B0F7"/>
                </a:solidFill>
                <a:latin typeface="GT Eesti Pro Display" panose="00000500000000000000" pitchFamily="2" charset="0"/>
              </a:rPr>
              <a:t>llegar a más gente,</a:t>
            </a:r>
            <a:br>
              <a:rPr lang="es-ES" sz="2100" dirty="0">
                <a:solidFill>
                  <a:srgbClr val="00B0F7"/>
                </a:solidFill>
                <a:latin typeface="GT Eesti Pro Display" panose="00000500000000000000" pitchFamily="2" charset="0"/>
              </a:rPr>
            </a:br>
            <a:r>
              <a:rPr lang="es-ES" sz="2100" dirty="0">
                <a:solidFill>
                  <a:srgbClr val="00B0F7"/>
                </a:solidFill>
                <a:latin typeface="GT Eesti Pro Display" panose="00000500000000000000" pitchFamily="2" charset="0"/>
              </a:rPr>
              <a:t>cuidando el planeta.</a:t>
            </a:r>
          </a:p>
        </p:txBody>
      </p:sp>
    </p:spTree>
    <p:extLst>
      <p:ext uri="{BB962C8B-B14F-4D97-AF65-F5344CB8AC3E}">
        <p14:creationId xmlns:p14="http://schemas.microsoft.com/office/powerpoint/2010/main" val="3702938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latin typeface="Nunito"/>
                <a:ea typeface="Nunito"/>
                <a:cs typeface="Nunito"/>
                <a:sym typeface="Nunito"/>
              </a:rPr>
              <a:t>Blablacar</a:t>
            </a:r>
            <a:r>
              <a:rPr lang="en-US" dirty="0">
                <a:latin typeface="Nunito"/>
                <a:ea typeface="Nunito"/>
                <a:cs typeface="Nunito"/>
                <a:sym typeface="Nunito"/>
              </a:rPr>
              <a:t> is a French company dedicated to facilitating car sharing established in Spain since 2010.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latin typeface="Nunito"/>
                <a:ea typeface="Nunito"/>
                <a:cs typeface="Nunito"/>
                <a:sym typeface="Nunito"/>
              </a:rPr>
              <a:t>Blablacar</a:t>
            </a:r>
            <a:r>
              <a:rPr lang="en-US" dirty="0">
                <a:latin typeface="Nunito"/>
                <a:ea typeface="Nunito"/>
                <a:cs typeface="Nunito"/>
                <a:sym typeface="Nunito"/>
              </a:rPr>
              <a:t> wants to </a:t>
            </a:r>
            <a:r>
              <a:rPr lang="en-US" dirty="0" err="1">
                <a:latin typeface="Nunito"/>
                <a:ea typeface="Nunito"/>
                <a:cs typeface="Nunito"/>
                <a:sym typeface="Nunito"/>
              </a:rPr>
              <a:t>explot</a:t>
            </a:r>
            <a:r>
              <a:rPr lang="en-US" dirty="0">
                <a:latin typeface="Nunito"/>
                <a:ea typeface="Nunito"/>
                <a:cs typeface="Nunito"/>
                <a:sym typeface="Nunito"/>
              </a:rPr>
              <a:t> the data generated with journey offers and demand to improve the business of the company.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u="sng" dirty="0"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Nunito"/>
                <a:ea typeface="Nunito"/>
                <a:cs typeface="Nunito"/>
                <a:sym typeface="Nunito"/>
              </a:rPr>
              <a:t>For this, </a:t>
            </a:r>
            <a:r>
              <a:rPr lang="en-US" dirty="0" err="1">
                <a:latin typeface="Nunito"/>
                <a:ea typeface="Nunito"/>
                <a:cs typeface="Nunito"/>
                <a:sym typeface="Nunito"/>
              </a:rPr>
              <a:t>Blablacar</a:t>
            </a:r>
            <a:r>
              <a:rPr lang="en-US" dirty="0">
                <a:latin typeface="Nunito"/>
                <a:ea typeface="Nunito"/>
                <a:cs typeface="Nunito"/>
                <a:sym typeface="Nunito"/>
              </a:rPr>
              <a:t> has provided us with the following information (see next page)</a:t>
            </a:r>
          </a:p>
        </p:txBody>
      </p:sp>
      <p:sp>
        <p:nvSpPr>
          <p:cNvPr id="91" name="Google Shape;91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 dirty="0">
                <a:latin typeface="Nunito"/>
                <a:ea typeface="Nunito"/>
                <a:cs typeface="Nunito"/>
                <a:sym typeface="Nunito"/>
              </a:rPr>
              <a:t>Context</a:t>
            </a:r>
            <a:endParaRPr b="1" dirty="0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 dirty="0">
                <a:latin typeface="Nunito"/>
                <a:ea typeface="Nunito"/>
                <a:cs typeface="Nunito"/>
                <a:sym typeface="Nunito"/>
              </a:rPr>
              <a:t>Context - Data</a:t>
            </a:r>
            <a:endParaRPr b="1" dirty="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03" name="Google Shape;103;p20"/>
          <p:cNvPicPr preferRelativeResize="0"/>
          <p:nvPr/>
        </p:nvPicPr>
        <p:blipFill rotWithShape="1">
          <a:blip r:embed="rId3">
            <a:alphaModFix/>
          </a:blip>
          <a:srcRect r="17225"/>
          <a:stretch/>
        </p:blipFill>
        <p:spPr>
          <a:xfrm>
            <a:off x="1045650" y="1164950"/>
            <a:ext cx="7052701" cy="3732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b="1" dirty="0">
                <a:latin typeface="Nunito"/>
                <a:ea typeface="Nunito"/>
                <a:cs typeface="Nunito"/>
                <a:sym typeface="Nunito"/>
              </a:rPr>
              <a:t>EDA main results</a:t>
            </a:r>
            <a:endParaRPr b="1" dirty="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39" name="Google Shape;139;p2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Nunito SemiBold"/>
              <a:buChar char="●"/>
            </a:pPr>
            <a:r>
              <a:rPr lang="en-US" dirty="0">
                <a:latin typeface="Nunito"/>
                <a:ea typeface="Nunito"/>
                <a:cs typeface="Nunito"/>
                <a:sym typeface="Nunito"/>
              </a:rPr>
              <a:t>There are a lot of route with high offer and low demand. 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Nunito SemiBold"/>
              <a:buChar char="●"/>
            </a:pPr>
            <a:r>
              <a:rPr lang="en-US" dirty="0">
                <a:latin typeface="Nunito"/>
                <a:ea typeface="Nunito"/>
                <a:cs typeface="Nunito"/>
                <a:sym typeface="Nunito"/>
              </a:rPr>
              <a:t>Both offer and demand are not equally distributed among all weekdays. 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Nunito SemiBold"/>
              <a:buChar char="●"/>
            </a:pPr>
            <a:r>
              <a:rPr lang="en-US" dirty="0">
                <a:latin typeface="Nunito"/>
                <a:ea typeface="Nunito"/>
                <a:cs typeface="Nunito"/>
                <a:sym typeface="Nunito"/>
              </a:rPr>
              <a:t>Trips occurring in a constant bases are more likely to be covered that those than are spontaneous.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Nunito SemiBold"/>
              <a:buChar char="●"/>
            </a:pPr>
            <a:r>
              <a:rPr lang="en-US" dirty="0">
                <a:latin typeface="Nunito"/>
                <a:ea typeface="Nunito"/>
                <a:cs typeface="Nunito"/>
                <a:sym typeface="Nunito"/>
              </a:rPr>
              <a:t>Not all provinces are equal: some have several important cities with large amount of travels while others concentrate most travels in one or two cities.</a:t>
            </a:r>
          </a:p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dirty="0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7"/>
          <p:cNvSpPr txBox="1">
            <a:spLocks noGrp="1"/>
          </p:cNvSpPr>
          <p:nvPr>
            <p:ph type="title"/>
          </p:nvPr>
        </p:nvSpPr>
        <p:spPr>
          <a:xfrm>
            <a:off x="1270800" y="1483050"/>
            <a:ext cx="6602400" cy="217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Nunito"/>
                <a:ea typeface="Nunito"/>
                <a:cs typeface="Nunito"/>
                <a:sym typeface="Nunito"/>
              </a:rPr>
              <a:t>What information could we add to the</a:t>
            </a:r>
            <a:r>
              <a:rPr lang="es-ES" b="1" dirty="0"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-US" b="1" dirty="0">
                <a:latin typeface="Nunito"/>
                <a:ea typeface="Nunito"/>
                <a:cs typeface="Nunito"/>
                <a:sym typeface="Nunito"/>
              </a:rPr>
              <a:t>one</a:t>
            </a:r>
            <a:r>
              <a:rPr lang="es-ES" b="1" dirty="0"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-US" b="1" dirty="0">
                <a:latin typeface="Nunito"/>
                <a:ea typeface="Nunito"/>
                <a:cs typeface="Nunito"/>
                <a:sym typeface="Nunito"/>
              </a:rPr>
              <a:t>that we already have</a:t>
            </a:r>
            <a:r>
              <a:rPr lang="es" b="1" dirty="0">
                <a:latin typeface="Nunito"/>
                <a:ea typeface="Nunito"/>
                <a:cs typeface="Nunito"/>
                <a:sym typeface="Nunito"/>
              </a:rPr>
              <a:t>?</a:t>
            </a:r>
            <a:endParaRPr b="1" dirty="0"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latin typeface="Nunito ExtraLight"/>
              <a:ea typeface="Nunito ExtraLight"/>
              <a:cs typeface="Nunito ExtraLight"/>
              <a:sym typeface="Nunito ExtraLigh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801</TotalTime>
  <Words>2420</Words>
  <Application>Microsoft Office PowerPoint</Application>
  <PresentationFormat>Presentación en pantalla (16:9)</PresentationFormat>
  <Paragraphs>386</Paragraphs>
  <Slides>53</Slides>
  <Notes>33</Notes>
  <HiddenSlides>0</HiddenSlides>
  <MMClips>1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53</vt:i4>
      </vt:variant>
    </vt:vector>
  </HeadingPairs>
  <TitlesOfParts>
    <vt:vector size="62" baseType="lpstr">
      <vt:lpstr>Nunito</vt:lpstr>
      <vt:lpstr>Lucida Console</vt:lpstr>
      <vt:lpstr>Nunito SemiBold</vt:lpstr>
      <vt:lpstr>Arial</vt:lpstr>
      <vt:lpstr>Nunito Light</vt:lpstr>
      <vt:lpstr>Courier New</vt:lpstr>
      <vt:lpstr>GT Eesti Pro Display</vt:lpstr>
      <vt:lpstr>Nunito ExtraLight</vt:lpstr>
      <vt:lpstr>Simple Light</vt:lpstr>
      <vt:lpstr>Blablacar Case</vt:lpstr>
      <vt:lpstr>Index</vt:lpstr>
      <vt:lpstr>Ander Fernández</vt:lpstr>
      <vt:lpstr>Clients at LIN3S</vt:lpstr>
      <vt:lpstr>Index</vt:lpstr>
      <vt:lpstr>Context</vt:lpstr>
      <vt:lpstr>Context - Data</vt:lpstr>
      <vt:lpstr>EDA main results</vt:lpstr>
      <vt:lpstr>What information could we add to the one that we already have? </vt:lpstr>
      <vt:lpstr>Data enrichment</vt:lpstr>
      <vt:lpstr>Index</vt:lpstr>
      <vt:lpstr>Know that we know what we have…  </vt:lpstr>
      <vt:lpstr>Know that we know what we have… ¿What can we do to improve Blablacar’s business with this data?</vt:lpstr>
      <vt:lpstr>How can we earn more money?</vt:lpstr>
      <vt:lpstr>How can we earn more money?</vt:lpstr>
      <vt:lpstr>How can we earn more money?</vt:lpstr>
      <vt:lpstr>How can we earn more money?</vt:lpstr>
      <vt:lpstr>How can we earn more money?</vt:lpstr>
      <vt:lpstr>Why do people don’t use Blablacar?</vt:lpstr>
      <vt:lpstr>Why do people don’t use Blablacar?</vt:lpstr>
      <vt:lpstr>All problem has a solution</vt:lpstr>
      <vt:lpstr>Our Idea</vt:lpstr>
      <vt:lpstr>Our Idea</vt:lpstr>
      <vt:lpstr>Our Idea</vt:lpstr>
      <vt:lpstr>Flujo de datos</vt:lpstr>
      <vt:lpstr>Index</vt:lpstr>
      <vt:lpstr>What data do we need?</vt:lpstr>
      <vt:lpstr>Working with Cartociudad</vt:lpstr>
      <vt:lpstr>Visualizing maps with Leaflet</vt:lpstr>
      <vt:lpstr>Index</vt:lpstr>
      <vt:lpstr>Shiny</vt:lpstr>
      <vt:lpstr>Presentación de PowerPoint</vt:lpstr>
      <vt:lpstr>Presentación de PowerPoint</vt:lpstr>
      <vt:lpstr>App Structure</vt:lpstr>
      <vt:lpstr>App Structure</vt:lpstr>
      <vt:lpstr>App Structure</vt:lpstr>
      <vt:lpstr>Creating the UI</vt:lpstr>
      <vt:lpstr>Creating the UI</vt:lpstr>
      <vt:lpstr>Creating the UI</vt:lpstr>
      <vt:lpstr>Creating the UI</vt:lpstr>
      <vt:lpstr>Creating the Server</vt:lpstr>
      <vt:lpstr>Code of the previous example</vt:lpstr>
      <vt:lpstr>Let’s build an app</vt:lpstr>
      <vt:lpstr>Structure of the App</vt:lpstr>
      <vt:lpstr>Structure of the App</vt:lpstr>
      <vt:lpstr>Structure of the App</vt:lpstr>
      <vt:lpstr>Structure of the App</vt:lpstr>
      <vt:lpstr>Index</vt:lpstr>
      <vt:lpstr>Presentación de PowerPoint</vt:lpstr>
      <vt:lpstr>Presentación de PowerPoint</vt:lpstr>
      <vt:lpstr>Llegar a más gente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Blablacar Case</dc:title>
  <dc:creator>Ander</dc:creator>
  <cp:lastModifiedBy>Ander Fernandez</cp:lastModifiedBy>
  <cp:revision>67</cp:revision>
  <dcterms:modified xsi:type="dcterms:W3CDTF">2020-10-31T12:37:09Z</dcterms:modified>
</cp:coreProperties>
</file>